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8"/>
  </p:notesMasterIdLst>
  <p:sldIdLst>
    <p:sldId id="256" r:id="rId3"/>
    <p:sldId id="257" r:id="rId4"/>
    <p:sldId id="258" r:id="rId5"/>
    <p:sldId id="264"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0BCA0-86FF-4963-A944-3906F3BFC8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743DDF04-59ED-4B2A-9C53-631C6318E0BF}">
      <dgm:prSet phldrT="[Texto]"/>
      <dgm:spPr/>
      <dgm:t>
        <a:bodyPr/>
        <a:lstStyle/>
        <a:p>
          <a:r>
            <a:rPr lang="pt-BR" dirty="0"/>
            <a:t>Sindicatos</a:t>
          </a:r>
        </a:p>
      </dgm:t>
    </dgm:pt>
    <dgm:pt modelId="{B395A27B-A938-4FB3-950F-3AAD1A389EE3}" type="parTrans" cxnId="{AC3EB887-DBB3-4F0A-A904-191F7C5EC5D9}">
      <dgm:prSet/>
      <dgm:spPr/>
      <dgm:t>
        <a:bodyPr/>
        <a:lstStyle/>
        <a:p>
          <a:endParaRPr lang="pt-BR"/>
        </a:p>
      </dgm:t>
    </dgm:pt>
    <dgm:pt modelId="{EE43A206-6DB2-41CA-A176-6CCCCF79760A}" type="sibTrans" cxnId="{AC3EB887-DBB3-4F0A-A904-191F7C5EC5D9}">
      <dgm:prSet/>
      <dgm:spPr/>
      <dgm:t>
        <a:bodyPr/>
        <a:lstStyle/>
        <a:p>
          <a:endParaRPr lang="pt-BR"/>
        </a:p>
      </dgm:t>
    </dgm:pt>
    <dgm:pt modelId="{77F9EA44-C1B1-4E44-AC4C-EA75C011A29A}">
      <dgm:prSet phldrT="[Texto]"/>
      <dgm:spPr/>
      <dgm:t>
        <a:bodyPr/>
        <a:lstStyle/>
        <a:p>
          <a:r>
            <a:rPr lang="pt-BR" dirty="0"/>
            <a:t>Ação civil pública/coletiva</a:t>
          </a:r>
        </a:p>
      </dgm:t>
    </dgm:pt>
    <dgm:pt modelId="{91DB9CEE-3182-45A2-9E73-E0BC1DB19EB1}" type="parTrans" cxnId="{EEB5D22E-C42B-4A68-A14E-8C947DABB156}">
      <dgm:prSet/>
      <dgm:spPr/>
      <dgm:t>
        <a:bodyPr/>
        <a:lstStyle/>
        <a:p>
          <a:endParaRPr lang="pt-BR"/>
        </a:p>
      </dgm:t>
    </dgm:pt>
    <dgm:pt modelId="{5B523A7B-A2A2-439D-8D56-D0D6ADCC1368}" type="sibTrans" cxnId="{EEB5D22E-C42B-4A68-A14E-8C947DABB156}">
      <dgm:prSet/>
      <dgm:spPr/>
      <dgm:t>
        <a:bodyPr/>
        <a:lstStyle/>
        <a:p>
          <a:endParaRPr lang="pt-BR"/>
        </a:p>
      </dgm:t>
    </dgm:pt>
    <dgm:pt modelId="{F189488A-9325-450A-8DC5-FA9B9FF8A63D}">
      <dgm:prSet phldrT="[Texto]" custT="1"/>
      <dgm:spPr/>
      <dgm:t>
        <a:bodyPr/>
        <a:lstStyle/>
        <a:p>
          <a:r>
            <a:rPr lang="pt-BR" sz="1400" b="0" i="0" dirty="0">
              <a:solidFill>
                <a:srgbClr val="FF0000"/>
              </a:solidFill>
              <a:effectLst/>
              <a:latin typeface="+mn-lt"/>
            </a:rPr>
            <a:t>Legitimação (extra)ordinária, pois busca-se  interesses transindividuais (difusos ou coletivos) ou </a:t>
          </a:r>
          <a:r>
            <a:rPr lang="pt-BR" sz="1400" b="0" i="0" u="sng" dirty="0">
              <a:solidFill>
                <a:srgbClr val="FF0000"/>
              </a:solidFill>
              <a:effectLst/>
              <a:latin typeface="+mn-lt"/>
            </a:rPr>
            <a:t>individuais homogêneos</a:t>
          </a:r>
          <a:r>
            <a:rPr lang="pt-BR" sz="1400" b="0" i="0" dirty="0">
              <a:solidFill>
                <a:srgbClr val="FF0000"/>
              </a:solidFill>
              <a:effectLst/>
              <a:latin typeface="+mn-lt"/>
            </a:rPr>
            <a:t>.</a:t>
          </a:r>
          <a:endParaRPr lang="pt-BR" sz="1400" dirty="0">
            <a:solidFill>
              <a:srgbClr val="FF0000"/>
            </a:solidFill>
            <a:latin typeface="+mn-lt"/>
          </a:endParaRPr>
        </a:p>
      </dgm:t>
    </dgm:pt>
    <dgm:pt modelId="{75BD1600-CD0B-473F-8E94-6978E95189FE}" type="parTrans" cxnId="{B81B5032-B285-4A18-920F-E76D736F6AEC}">
      <dgm:prSet/>
      <dgm:spPr/>
      <dgm:t>
        <a:bodyPr/>
        <a:lstStyle/>
        <a:p>
          <a:endParaRPr lang="pt-BR"/>
        </a:p>
      </dgm:t>
    </dgm:pt>
    <dgm:pt modelId="{80092E6C-CE02-4279-B272-A1B8CFCB4AB7}" type="sibTrans" cxnId="{B81B5032-B285-4A18-920F-E76D736F6AEC}">
      <dgm:prSet/>
      <dgm:spPr/>
      <dgm:t>
        <a:bodyPr/>
        <a:lstStyle/>
        <a:p>
          <a:endParaRPr lang="pt-BR"/>
        </a:p>
      </dgm:t>
    </dgm:pt>
    <dgm:pt modelId="{9346A54E-BAF3-4D80-8912-E28127675B1C}">
      <dgm:prSet phldrT="[Texto]"/>
      <dgm:spPr/>
      <dgm:t>
        <a:bodyPr/>
        <a:lstStyle/>
        <a:p>
          <a:r>
            <a:rPr lang="pt-BR" dirty="0"/>
            <a:t>Ações </a:t>
          </a:r>
          <a:r>
            <a:rPr lang="pt-BR" dirty="0" err="1"/>
            <a:t>plúrimas</a:t>
          </a:r>
          <a:endParaRPr lang="pt-BR" dirty="0"/>
        </a:p>
      </dgm:t>
    </dgm:pt>
    <dgm:pt modelId="{7D1A7EEA-1ECA-41EF-B1AA-60081895784B}" type="parTrans" cxnId="{0D0CE623-0046-4EDB-B1A7-AE62A8BCC42F}">
      <dgm:prSet/>
      <dgm:spPr/>
      <dgm:t>
        <a:bodyPr/>
        <a:lstStyle/>
        <a:p>
          <a:endParaRPr lang="pt-BR"/>
        </a:p>
      </dgm:t>
    </dgm:pt>
    <dgm:pt modelId="{2EC81D17-716A-48D9-82E8-1DF75C46CB5F}" type="sibTrans" cxnId="{0D0CE623-0046-4EDB-B1A7-AE62A8BCC42F}">
      <dgm:prSet/>
      <dgm:spPr/>
      <dgm:t>
        <a:bodyPr/>
        <a:lstStyle/>
        <a:p>
          <a:endParaRPr lang="pt-BR"/>
        </a:p>
      </dgm:t>
    </dgm:pt>
    <dgm:pt modelId="{0944CFB1-28E2-4523-A56B-CB460A050CB2}">
      <dgm:prSet phldrT="[Texto]"/>
      <dgm:spPr/>
      <dgm:t>
        <a:bodyPr/>
        <a:lstStyle/>
        <a:p>
          <a:r>
            <a:rPr lang="pt-BR" dirty="0"/>
            <a:t>Dissídios coletivos</a:t>
          </a:r>
        </a:p>
      </dgm:t>
    </dgm:pt>
    <dgm:pt modelId="{F8E1B25F-50E4-4E87-A4DC-5BAAF1320B1F}" type="parTrans" cxnId="{F25353E0-20AA-4232-A4B7-358F43AA4F9C}">
      <dgm:prSet/>
      <dgm:spPr/>
      <dgm:t>
        <a:bodyPr/>
        <a:lstStyle/>
        <a:p>
          <a:endParaRPr lang="pt-BR"/>
        </a:p>
      </dgm:t>
    </dgm:pt>
    <dgm:pt modelId="{22B3DCFC-07ED-4C54-8022-CDDF22636362}" type="sibTrans" cxnId="{F25353E0-20AA-4232-A4B7-358F43AA4F9C}">
      <dgm:prSet/>
      <dgm:spPr/>
      <dgm:t>
        <a:bodyPr/>
        <a:lstStyle/>
        <a:p>
          <a:endParaRPr lang="pt-BR"/>
        </a:p>
      </dgm:t>
    </dgm:pt>
    <dgm:pt modelId="{1BFFAEA2-11FA-4728-8450-F10BDE04330D}">
      <dgm:prSet phldrT="[Texto]" custT="1"/>
      <dgm:spPr/>
      <dgm:t>
        <a:bodyPr/>
        <a:lstStyle/>
        <a:p>
          <a:r>
            <a:rPr lang="pt-BR" sz="1400" b="0" i="0" dirty="0">
              <a:solidFill>
                <a:srgbClr val="FF0000"/>
              </a:solidFill>
            </a:rPr>
            <a:t>Representação legal para solucionar um conflito por meio da criação de normas e condições de trabalho que regularão a relação trabalhista entre as partes. </a:t>
          </a:r>
          <a:endParaRPr lang="pt-BR" sz="1400" dirty="0">
            <a:solidFill>
              <a:srgbClr val="FF0000"/>
            </a:solidFill>
          </a:endParaRPr>
        </a:p>
      </dgm:t>
    </dgm:pt>
    <dgm:pt modelId="{0CD14DBC-A083-4A39-AD9B-D0AB5AF37203}" type="parTrans" cxnId="{25CBF245-B7C8-4064-BE63-0942DBCBFDB7}">
      <dgm:prSet/>
      <dgm:spPr/>
      <dgm:t>
        <a:bodyPr/>
        <a:lstStyle/>
        <a:p>
          <a:endParaRPr lang="pt-BR"/>
        </a:p>
      </dgm:t>
    </dgm:pt>
    <dgm:pt modelId="{96E44BED-00B6-4D0E-9C85-D76AB5599021}" type="sibTrans" cxnId="{25CBF245-B7C8-4064-BE63-0942DBCBFDB7}">
      <dgm:prSet/>
      <dgm:spPr/>
      <dgm:t>
        <a:bodyPr/>
        <a:lstStyle/>
        <a:p>
          <a:endParaRPr lang="pt-BR"/>
        </a:p>
      </dgm:t>
    </dgm:pt>
    <dgm:pt modelId="{C38A0E40-2339-4AFE-AC32-B59F44288316}">
      <dgm:prSet custT="1"/>
      <dgm:spPr/>
      <dgm:t>
        <a:bodyPr/>
        <a:lstStyle/>
        <a:p>
          <a:r>
            <a:rPr lang="pt-BR" sz="1400" b="0" i="0" dirty="0">
              <a:solidFill>
                <a:srgbClr val="FF0000"/>
              </a:solidFill>
              <a:effectLst/>
              <a:latin typeface="+mn-lt"/>
            </a:rPr>
            <a:t>Litisconsórcio ativo facultativo e cada trabalhador possui seus próprios interesses – </a:t>
          </a:r>
          <a:r>
            <a:rPr lang="pt-BR" sz="1400" b="0" i="0" u="sng" dirty="0">
              <a:solidFill>
                <a:srgbClr val="FF0000"/>
              </a:solidFill>
              <a:effectLst/>
              <a:latin typeface="+mn-lt"/>
            </a:rPr>
            <a:t>Interesse individual heterogêneo</a:t>
          </a:r>
          <a:endParaRPr lang="pt-BR" sz="1400" u="sng" dirty="0">
            <a:solidFill>
              <a:srgbClr val="FF0000"/>
            </a:solidFill>
            <a:latin typeface="+mn-lt"/>
          </a:endParaRPr>
        </a:p>
      </dgm:t>
    </dgm:pt>
    <dgm:pt modelId="{BDB2B4DE-6917-4411-B7AB-5AF84C0D4ABD}" type="parTrans" cxnId="{C83750FE-DE7B-42CB-8BC5-3FBC64A1A151}">
      <dgm:prSet/>
      <dgm:spPr/>
      <dgm:t>
        <a:bodyPr/>
        <a:lstStyle/>
        <a:p>
          <a:endParaRPr lang="pt-BR"/>
        </a:p>
      </dgm:t>
    </dgm:pt>
    <dgm:pt modelId="{A5F16D88-7081-4A7A-A9FB-5A50E6C2EF20}" type="sibTrans" cxnId="{C83750FE-DE7B-42CB-8BC5-3FBC64A1A151}">
      <dgm:prSet/>
      <dgm:spPr/>
      <dgm:t>
        <a:bodyPr/>
        <a:lstStyle/>
        <a:p>
          <a:endParaRPr lang="pt-BR"/>
        </a:p>
      </dgm:t>
    </dgm:pt>
    <dgm:pt modelId="{631AC4B8-C2EB-423A-ACFD-DF16908F3B06}" type="pres">
      <dgm:prSet presAssocID="{BF80BCA0-86FF-4963-A944-3906F3BFC868}" presName="hierChild1" presStyleCnt="0">
        <dgm:presLayoutVars>
          <dgm:chPref val="1"/>
          <dgm:dir/>
          <dgm:animOne val="branch"/>
          <dgm:animLvl val="lvl"/>
          <dgm:resizeHandles/>
        </dgm:presLayoutVars>
      </dgm:prSet>
      <dgm:spPr/>
    </dgm:pt>
    <dgm:pt modelId="{342DE0D9-4072-4034-ABAA-26DFDF4F6C3B}" type="pres">
      <dgm:prSet presAssocID="{743DDF04-59ED-4B2A-9C53-631C6318E0BF}" presName="hierRoot1" presStyleCnt="0"/>
      <dgm:spPr/>
    </dgm:pt>
    <dgm:pt modelId="{124E23F4-C46F-4B0B-B067-B585EDE436E5}" type="pres">
      <dgm:prSet presAssocID="{743DDF04-59ED-4B2A-9C53-631C6318E0BF}" presName="composite" presStyleCnt="0"/>
      <dgm:spPr/>
    </dgm:pt>
    <dgm:pt modelId="{8BBF784E-CEBD-4EF1-B023-9AD9C9FF369A}" type="pres">
      <dgm:prSet presAssocID="{743DDF04-59ED-4B2A-9C53-631C6318E0BF}" presName="background" presStyleLbl="node0" presStyleIdx="0" presStyleCnt="1"/>
      <dgm:spPr/>
    </dgm:pt>
    <dgm:pt modelId="{1BF72B31-ECDF-47F4-9C82-27EF901AB00C}" type="pres">
      <dgm:prSet presAssocID="{743DDF04-59ED-4B2A-9C53-631C6318E0BF}" presName="text" presStyleLbl="fgAcc0" presStyleIdx="0" presStyleCnt="1">
        <dgm:presLayoutVars>
          <dgm:chPref val="3"/>
        </dgm:presLayoutVars>
      </dgm:prSet>
      <dgm:spPr/>
    </dgm:pt>
    <dgm:pt modelId="{E8A5B2B7-B325-46C6-8CC0-E0A6E430B693}" type="pres">
      <dgm:prSet presAssocID="{743DDF04-59ED-4B2A-9C53-631C6318E0BF}" presName="hierChild2" presStyleCnt="0"/>
      <dgm:spPr/>
    </dgm:pt>
    <dgm:pt modelId="{822B3CE2-49E5-464D-8D6F-A1802B8B3588}" type="pres">
      <dgm:prSet presAssocID="{91DB9CEE-3182-45A2-9E73-E0BC1DB19EB1}" presName="Name10" presStyleLbl="parChTrans1D2" presStyleIdx="0" presStyleCnt="3"/>
      <dgm:spPr/>
    </dgm:pt>
    <dgm:pt modelId="{C6EC6109-1A96-4FBD-A73F-6C863EB34887}" type="pres">
      <dgm:prSet presAssocID="{77F9EA44-C1B1-4E44-AC4C-EA75C011A29A}" presName="hierRoot2" presStyleCnt="0"/>
      <dgm:spPr/>
    </dgm:pt>
    <dgm:pt modelId="{C506A118-F0B6-4311-9095-26CBD32D2FFF}" type="pres">
      <dgm:prSet presAssocID="{77F9EA44-C1B1-4E44-AC4C-EA75C011A29A}" presName="composite2" presStyleCnt="0"/>
      <dgm:spPr/>
    </dgm:pt>
    <dgm:pt modelId="{6314DD19-38C3-468D-8734-69B6C91EDB2D}" type="pres">
      <dgm:prSet presAssocID="{77F9EA44-C1B1-4E44-AC4C-EA75C011A29A}" presName="background2" presStyleLbl="node2" presStyleIdx="0" presStyleCnt="3"/>
      <dgm:spPr/>
    </dgm:pt>
    <dgm:pt modelId="{5761743C-4B9D-461C-B40E-CB9E83F5D329}" type="pres">
      <dgm:prSet presAssocID="{77F9EA44-C1B1-4E44-AC4C-EA75C011A29A}" presName="text2" presStyleLbl="fgAcc2" presStyleIdx="0" presStyleCnt="3">
        <dgm:presLayoutVars>
          <dgm:chPref val="3"/>
        </dgm:presLayoutVars>
      </dgm:prSet>
      <dgm:spPr/>
    </dgm:pt>
    <dgm:pt modelId="{84F5B424-E733-4C8D-9970-D20DA6FEC7F4}" type="pres">
      <dgm:prSet presAssocID="{77F9EA44-C1B1-4E44-AC4C-EA75C011A29A}" presName="hierChild3" presStyleCnt="0"/>
      <dgm:spPr/>
    </dgm:pt>
    <dgm:pt modelId="{E9E3945B-23FE-4E17-A8A6-7C38B6B5D8CB}" type="pres">
      <dgm:prSet presAssocID="{75BD1600-CD0B-473F-8E94-6978E95189FE}" presName="Name17" presStyleLbl="parChTrans1D3" presStyleIdx="0" presStyleCnt="3"/>
      <dgm:spPr/>
    </dgm:pt>
    <dgm:pt modelId="{960DCE81-175B-41BA-A2EA-0F1391F24A02}" type="pres">
      <dgm:prSet presAssocID="{F189488A-9325-450A-8DC5-FA9B9FF8A63D}" presName="hierRoot3" presStyleCnt="0"/>
      <dgm:spPr/>
    </dgm:pt>
    <dgm:pt modelId="{435D64B6-DA5C-4218-B580-9470BDF8EEEA}" type="pres">
      <dgm:prSet presAssocID="{F189488A-9325-450A-8DC5-FA9B9FF8A63D}" presName="composite3" presStyleCnt="0"/>
      <dgm:spPr/>
    </dgm:pt>
    <dgm:pt modelId="{E4413361-BE6A-4F05-BFBC-67DF629A51A8}" type="pres">
      <dgm:prSet presAssocID="{F189488A-9325-450A-8DC5-FA9B9FF8A63D}" presName="background3" presStyleLbl="node3" presStyleIdx="0" presStyleCnt="3"/>
      <dgm:spPr/>
    </dgm:pt>
    <dgm:pt modelId="{8E16D492-4630-4AEF-84EB-F6DA3691C6AE}" type="pres">
      <dgm:prSet presAssocID="{F189488A-9325-450A-8DC5-FA9B9FF8A63D}" presName="text3" presStyleLbl="fgAcc3" presStyleIdx="0" presStyleCnt="3" custScaleX="117986" custScaleY="118417">
        <dgm:presLayoutVars>
          <dgm:chPref val="3"/>
        </dgm:presLayoutVars>
      </dgm:prSet>
      <dgm:spPr/>
    </dgm:pt>
    <dgm:pt modelId="{983BF7E8-64D2-4345-A7AC-43ED95857CEE}" type="pres">
      <dgm:prSet presAssocID="{F189488A-9325-450A-8DC5-FA9B9FF8A63D}" presName="hierChild4" presStyleCnt="0"/>
      <dgm:spPr/>
    </dgm:pt>
    <dgm:pt modelId="{ADE3DC87-CC03-47F5-A2AC-FD63FB27AA72}" type="pres">
      <dgm:prSet presAssocID="{7D1A7EEA-1ECA-41EF-B1AA-60081895784B}" presName="Name10" presStyleLbl="parChTrans1D2" presStyleIdx="1" presStyleCnt="3"/>
      <dgm:spPr/>
    </dgm:pt>
    <dgm:pt modelId="{DE443115-175C-46CF-85FB-8DE96352BF1F}" type="pres">
      <dgm:prSet presAssocID="{9346A54E-BAF3-4D80-8912-E28127675B1C}" presName="hierRoot2" presStyleCnt="0"/>
      <dgm:spPr/>
    </dgm:pt>
    <dgm:pt modelId="{47640413-D679-4600-A4CC-FA059E2BE756}" type="pres">
      <dgm:prSet presAssocID="{9346A54E-BAF3-4D80-8912-E28127675B1C}" presName="composite2" presStyleCnt="0"/>
      <dgm:spPr/>
    </dgm:pt>
    <dgm:pt modelId="{F9F4E519-174B-4178-9415-9E2BF3D99323}" type="pres">
      <dgm:prSet presAssocID="{9346A54E-BAF3-4D80-8912-E28127675B1C}" presName="background2" presStyleLbl="node2" presStyleIdx="1" presStyleCnt="3"/>
      <dgm:spPr/>
    </dgm:pt>
    <dgm:pt modelId="{DA18F8B1-9E8D-433D-8DD3-9F15BFFCD1CA}" type="pres">
      <dgm:prSet presAssocID="{9346A54E-BAF3-4D80-8912-E28127675B1C}" presName="text2" presStyleLbl="fgAcc2" presStyleIdx="1" presStyleCnt="3">
        <dgm:presLayoutVars>
          <dgm:chPref val="3"/>
        </dgm:presLayoutVars>
      </dgm:prSet>
      <dgm:spPr/>
    </dgm:pt>
    <dgm:pt modelId="{3CB45B65-54ED-4F0F-B9C7-F22B41713A83}" type="pres">
      <dgm:prSet presAssocID="{9346A54E-BAF3-4D80-8912-E28127675B1C}" presName="hierChild3" presStyleCnt="0"/>
      <dgm:spPr/>
    </dgm:pt>
    <dgm:pt modelId="{C099911A-96B3-4F3D-BE88-6299CFE21828}" type="pres">
      <dgm:prSet presAssocID="{BDB2B4DE-6917-4411-B7AB-5AF84C0D4ABD}" presName="Name17" presStyleLbl="parChTrans1D3" presStyleIdx="1" presStyleCnt="3"/>
      <dgm:spPr/>
    </dgm:pt>
    <dgm:pt modelId="{09B78686-4F88-4315-A41A-0733755C4D1E}" type="pres">
      <dgm:prSet presAssocID="{C38A0E40-2339-4AFE-AC32-B59F44288316}" presName="hierRoot3" presStyleCnt="0"/>
      <dgm:spPr/>
    </dgm:pt>
    <dgm:pt modelId="{A42137FB-0D98-470B-BF70-3E7E980233D0}" type="pres">
      <dgm:prSet presAssocID="{C38A0E40-2339-4AFE-AC32-B59F44288316}" presName="composite3" presStyleCnt="0"/>
      <dgm:spPr/>
    </dgm:pt>
    <dgm:pt modelId="{08D7F35D-F133-4B81-9D1C-4B3D72B21C7B}" type="pres">
      <dgm:prSet presAssocID="{C38A0E40-2339-4AFE-AC32-B59F44288316}" presName="background3" presStyleLbl="node3" presStyleIdx="1" presStyleCnt="3"/>
      <dgm:spPr/>
    </dgm:pt>
    <dgm:pt modelId="{9C77F575-664D-4A69-97D0-25D1AC5CEFEB}" type="pres">
      <dgm:prSet presAssocID="{C38A0E40-2339-4AFE-AC32-B59F44288316}" presName="text3" presStyleLbl="fgAcc3" presStyleIdx="1" presStyleCnt="3" custScaleX="120746" custScaleY="115531">
        <dgm:presLayoutVars>
          <dgm:chPref val="3"/>
        </dgm:presLayoutVars>
      </dgm:prSet>
      <dgm:spPr/>
    </dgm:pt>
    <dgm:pt modelId="{6A851A47-EE66-45CA-8568-DE957272B196}" type="pres">
      <dgm:prSet presAssocID="{C38A0E40-2339-4AFE-AC32-B59F44288316}" presName="hierChild4" presStyleCnt="0"/>
      <dgm:spPr/>
    </dgm:pt>
    <dgm:pt modelId="{0CF1FA60-2361-455C-AF59-5A71A15F19EE}" type="pres">
      <dgm:prSet presAssocID="{F8E1B25F-50E4-4E87-A4DC-5BAAF1320B1F}" presName="Name10" presStyleLbl="parChTrans1D2" presStyleIdx="2" presStyleCnt="3"/>
      <dgm:spPr/>
    </dgm:pt>
    <dgm:pt modelId="{4C6ECEB0-4E75-4920-B4C6-914FCB981A54}" type="pres">
      <dgm:prSet presAssocID="{0944CFB1-28E2-4523-A56B-CB460A050CB2}" presName="hierRoot2" presStyleCnt="0"/>
      <dgm:spPr/>
    </dgm:pt>
    <dgm:pt modelId="{E218EEFB-B3E6-4D82-ABB5-021544FB20C7}" type="pres">
      <dgm:prSet presAssocID="{0944CFB1-28E2-4523-A56B-CB460A050CB2}" presName="composite2" presStyleCnt="0"/>
      <dgm:spPr/>
    </dgm:pt>
    <dgm:pt modelId="{A2BC914E-BEE3-451E-87BC-F9B28D92D07A}" type="pres">
      <dgm:prSet presAssocID="{0944CFB1-28E2-4523-A56B-CB460A050CB2}" presName="background2" presStyleLbl="node2" presStyleIdx="2" presStyleCnt="3"/>
      <dgm:spPr/>
    </dgm:pt>
    <dgm:pt modelId="{F5D1032D-C7CB-4DC0-8833-D36FCC0F857D}" type="pres">
      <dgm:prSet presAssocID="{0944CFB1-28E2-4523-A56B-CB460A050CB2}" presName="text2" presStyleLbl="fgAcc2" presStyleIdx="2" presStyleCnt="3">
        <dgm:presLayoutVars>
          <dgm:chPref val="3"/>
        </dgm:presLayoutVars>
      </dgm:prSet>
      <dgm:spPr/>
    </dgm:pt>
    <dgm:pt modelId="{2CDAF35F-3A28-4654-BA36-ED972BDE8174}" type="pres">
      <dgm:prSet presAssocID="{0944CFB1-28E2-4523-A56B-CB460A050CB2}" presName="hierChild3" presStyleCnt="0"/>
      <dgm:spPr/>
    </dgm:pt>
    <dgm:pt modelId="{427CF064-D346-4540-8843-B8AF3FF780ED}" type="pres">
      <dgm:prSet presAssocID="{0CD14DBC-A083-4A39-AD9B-D0AB5AF37203}" presName="Name17" presStyleLbl="parChTrans1D3" presStyleIdx="2" presStyleCnt="3"/>
      <dgm:spPr/>
    </dgm:pt>
    <dgm:pt modelId="{A5EB377C-FEC7-407C-B62F-B94A27AAC945}" type="pres">
      <dgm:prSet presAssocID="{1BFFAEA2-11FA-4728-8450-F10BDE04330D}" presName="hierRoot3" presStyleCnt="0"/>
      <dgm:spPr/>
    </dgm:pt>
    <dgm:pt modelId="{F207CB9B-FD1D-4184-98E1-ADCCE582E0FE}" type="pres">
      <dgm:prSet presAssocID="{1BFFAEA2-11FA-4728-8450-F10BDE04330D}" presName="composite3" presStyleCnt="0"/>
      <dgm:spPr/>
    </dgm:pt>
    <dgm:pt modelId="{E4D8A32A-096E-44BF-844D-D56B22E66B79}" type="pres">
      <dgm:prSet presAssocID="{1BFFAEA2-11FA-4728-8450-F10BDE04330D}" presName="background3" presStyleLbl="node3" presStyleIdx="2" presStyleCnt="3"/>
      <dgm:spPr/>
    </dgm:pt>
    <dgm:pt modelId="{8B5107D5-4F51-4F0C-B79D-431C4A386F15}" type="pres">
      <dgm:prSet presAssocID="{1BFFAEA2-11FA-4728-8450-F10BDE04330D}" presName="text3" presStyleLbl="fgAcc3" presStyleIdx="2" presStyleCnt="3" custScaleX="125768" custScaleY="120651">
        <dgm:presLayoutVars>
          <dgm:chPref val="3"/>
        </dgm:presLayoutVars>
      </dgm:prSet>
      <dgm:spPr/>
    </dgm:pt>
    <dgm:pt modelId="{F39595A9-08EC-45DC-9728-17F861ABFB9D}" type="pres">
      <dgm:prSet presAssocID="{1BFFAEA2-11FA-4728-8450-F10BDE04330D}" presName="hierChild4" presStyleCnt="0"/>
      <dgm:spPr/>
    </dgm:pt>
  </dgm:ptLst>
  <dgm:cxnLst>
    <dgm:cxn modelId="{052AC903-1756-4BC8-AD43-7FE64FD214E8}" type="presOf" srcId="{1BFFAEA2-11FA-4728-8450-F10BDE04330D}" destId="{8B5107D5-4F51-4F0C-B79D-431C4A386F15}" srcOrd="0" destOrd="0" presId="urn:microsoft.com/office/officeart/2005/8/layout/hierarchy1"/>
    <dgm:cxn modelId="{0D0CE623-0046-4EDB-B1A7-AE62A8BCC42F}" srcId="{743DDF04-59ED-4B2A-9C53-631C6318E0BF}" destId="{9346A54E-BAF3-4D80-8912-E28127675B1C}" srcOrd="1" destOrd="0" parTransId="{7D1A7EEA-1ECA-41EF-B1AA-60081895784B}" sibTransId="{2EC81D17-716A-48D9-82E8-1DF75C46CB5F}"/>
    <dgm:cxn modelId="{DE29FF23-1253-40BD-AFF5-C66E475D9582}" type="presOf" srcId="{0944CFB1-28E2-4523-A56B-CB460A050CB2}" destId="{F5D1032D-C7CB-4DC0-8833-D36FCC0F857D}" srcOrd="0" destOrd="0" presId="urn:microsoft.com/office/officeart/2005/8/layout/hierarchy1"/>
    <dgm:cxn modelId="{518D1E2A-C8A9-46E9-A45C-F829DDDD0CAA}" type="presOf" srcId="{7D1A7EEA-1ECA-41EF-B1AA-60081895784B}" destId="{ADE3DC87-CC03-47F5-A2AC-FD63FB27AA72}" srcOrd="0" destOrd="0" presId="urn:microsoft.com/office/officeart/2005/8/layout/hierarchy1"/>
    <dgm:cxn modelId="{EEB5D22E-C42B-4A68-A14E-8C947DABB156}" srcId="{743DDF04-59ED-4B2A-9C53-631C6318E0BF}" destId="{77F9EA44-C1B1-4E44-AC4C-EA75C011A29A}" srcOrd="0" destOrd="0" parTransId="{91DB9CEE-3182-45A2-9E73-E0BC1DB19EB1}" sibTransId="{5B523A7B-A2A2-439D-8D56-D0D6ADCC1368}"/>
    <dgm:cxn modelId="{B81B5032-B285-4A18-920F-E76D736F6AEC}" srcId="{77F9EA44-C1B1-4E44-AC4C-EA75C011A29A}" destId="{F189488A-9325-450A-8DC5-FA9B9FF8A63D}" srcOrd="0" destOrd="0" parTransId="{75BD1600-CD0B-473F-8E94-6978E95189FE}" sibTransId="{80092E6C-CE02-4279-B272-A1B8CFCB4AB7}"/>
    <dgm:cxn modelId="{6500273B-F99B-4DF4-9864-349C99CC1DB6}" type="presOf" srcId="{75BD1600-CD0B-473F-8E94-6978E95189FE}" destId="{E9E3945B-23FE-4E17-A8A6-7C38B6B5D8CB}" srcOrd="0" destOrd="0" presId="urn:microsoft.com/office/officeart/2005/8/layout/hierarchy1"/>
    <dgm:cxn modelId="{25CBF245-B7C8-4064-BE63-0942DBCBFDB7}" srcId="{0944CFB1-28E2-4523-A56B-CB460A050CB2}" destId="{1BFFAEA2-11FA-4728-8450-F10BDE04330D}" srcOrd="0" destOrd="0" parTransId="{0CD14DBC-A083-4A39-AD9B-D0AB5AF37203}" sibTransId="{96E44BED-00B6-4D0E-9C85-D76AB5599021}"/>
    <dgm:cxn modelId="{0D244D47-0541-4B6E-9AB7-A4CBC4034F6D}" type="presOf" srcId="{C38A0E40-2339-4AFE-AC32-B59F44288316}" destId="{9C77F575-664D-4A69-97D0-25D1AC5CEFEB}" srcOrd="0" destOrd="0" presId="urn:microsoft.com/office/officeart/2005/8/layout/hierarchy1"/>
    <dgm:cxn modelId="{87348869-0C98-4028-A944-1D9077FD8FB5}" type="presOf" srcId="{F189488A-9325-450A-8DC5-FA9B9FF8A63D}" destId="{8E16D492-4630-4AEF-84EB-F6DA3691C6AE}" srcOrd="0" destOrd="0" presId="urn:microsoft.com/office/officeart/2005/8/layout/hierarchy1"/>
    <dgm:cxn modelId="{6CBD866A-F832-45BC-B907-B336784CDC01}" type="presOf" srcId="{BF80BCA0-86FF-4963-A944-3906F3BFC868}" destId="{631AC4B8-C2EB-423A-ACFD-DF16908F3B06}" srcOrd="0" destOrd="0" presId="urn:microsoft.com/office/officeart/2005/8/layout/hierarchy1"/>
    <dgm:cxn modelId="{35D5A84F-AB4A-45C6-BFB0-07777E4A3B9B}" type="presOf" srcId="{F8E1B25F-50E4-4E87-A4DC-5BAAF1320B1F}" destId="{0CF1FA60-2361-455C-AF59-5A71A15F19EE}" srcOrd="0" destOrd="0" presId="urn:microsoft.com/office/officeart/2005/8/layout/hierarchy1"/>
    <dgm:cxn modelId="{C1B8A972-1A0E-4D0C-8EE5-686FE18668D9}" type="presOf" srcId="{91DB9CEE-3182-45A2-9E73-E0BC1DB19EB1}" destId="{822B3CE2-49E5-464D-8D6F-A1802B8B3588}" srcOrd="0" destOrd="0" presId="urn:microsoft.com/office/officeart/2005/8/layout/hierarchy1"/>
    <dgm:cxn modelId="{AC3EB887-DBB3-4F0A-A904-191F7C5EC5D9}" srcId="{BF80BCA0-86FF-4963-A944-3906F3BFC868}" destId="{743DDF04-59ED-4B2A-9C53-631C6318E0BF}" srcOrd="0" destOrd="0" parTransId="{B395A27B-A938-4FB3-950F-3AAD1A389EE3}" sibTransId="{EE43A206-6DB2-41CA-A176-6CCCCF79760A}"/>
    <dgm:cxn modelId="{ABB57FA1-75BF-40D1-BD3B-FAF276F14ED3}" type="presOf" srcId="{743DDF04-59ED-4B2A-9C53-631C6318E0BF}" destId="{1BF72B31-ECDF-47F4-9C82-27EF901AB00C}" srcOrd="0" destOrd="0" presId="urn:microsoft.com/office/officeart/2005/8/layout/hierarchy1"/>
    <dgm:cxn modelId="{C2A8BDCA-19E6-4974-8F04-F82179F5FBF1}" type="presOf" srcId="{0CD14DBC-A083-4A39-AD9B-D0AB5AF37203}" destId="{427CF064-D346-4540-8843-B8AF3FF780ED}" srcOrd="0" destOrd="0" presId="urn:microsoft.com/office/officeart/2005/8/layout/hierarchy1"/>
    <dgm:cxn modelId="{B0F309DD-F7FE-44CA-BE01-D113B38F7A2F}" type="presOf" srcId="{9346A54E-BAF3-4D80-8912-E28127675B1C}" destId="{DA18F8B1-9E8D-433D-8DD3-9F15BFFCD1CA}" srcOrd="0" destOrd="0" presId="urn:microsoft.com/office/officeart/2005/8/layout/hierarchy1"/>
    <dgm:cxn modelId="{F25353E0-20AA-4232-A4B7-358F43AA4F9C}" srcId="{743DDF04-59ED-4B2A-9C53-631C6318E0BF}" destId="{0944CFB1-28E2-4523-A56B-CB460A050CB2}" srcOrd="2" destOrd="0" parTransId="{F8E1B25F-50E4-4E87-A4DC-5BAAF1320B1F}" sibTransId="{22B3DCFC-07ED-4C54-8022-CDDF22636362}"/>
    <dgm:cxn modelId="{72506FFD-3118-4A66-BFCF-A2D9177854D6}" type="presOf" srcId="{77F9EA44-C1B1-4E44-AC4C-EA75C011A29A}" destId="{5761743C-4B9D-461C-B40E-CB9E83F5D329}" srcOrd="0" destOrd="0" presId="urn:microsoft.com/office/officeart/2005/8/layout/hierarchy1"/>
    <dgm:cxn modelId="{D1ACF9FD-A487-4C3F-98AB-7E59F354DF11}" type="presOf" srcId="{BDB2B4DE-6917-4411-B7AB-5AF84C0D4ABD}" destId="{C099911A-96B3-4F3D-BE88-6299CFE21828}" srcOrd="0" destOrd="0" presId="urn:microsoft.com/office/officeart/2005/8/layout/hierarchy1"/>
    <dgm:cxn modelId="{C83750FE-DE7B-42CB-8BC5-3FBC64A1A151}" srcId="{9346A54E-BAF3-4D80-8912-E28127675B1C}" destId="{C38A0E40-2339-4AFE-AC32-B59F44288316}" srcOrd="0" destOrd="0" parTransId="{BDB2B4DE-6917-4411-B7AB-5AF84C0D4ABD}" sibTransId="{A5F16D88-7081-4A7A-A9FB-5A50E6C2EF20}"/>
    <dgm:cxn modelId="{FE460A25-5A7E-4093-A611-FE7F5C0C4DB2}" type="presParOf" srcId="{631AC4B8-C2EB-423A-ACFD-DF16908F3B06}" destId="{342DE0D9-4072-4034-ABAA-26DFDF4F6C3B}" srcOrd="0" destOrd="0" presId="urn:microsoft.com/office/officeart/2005/8/layout/hierarchy1"/>
    <dgm:cxn modelId="{6ED77D40-1349-4601-B48E-9C807D754074}" type="presParOf" srcId="{342DE0D9-4072-4034-ABAA-26DFDF4F6C3B}" destId="{124E23F4-C46F-4B0B-B067-B585EDE436E5}" srcOrd="0" destOrd="0" presId="urn:microsoft.com/office/officeart/2005/8/layout/hierarchy1"/>
    <dgm:cxn modelId="{DA945822-1348-4040-8DF7-640930CC8E37}" type="presParOf" srcId="{124E23F4-C46F-4B0B-B067-B585EDE436E5}" destId="{8BBF784E-CEBD-4EF1-B023-9AD9C9FF369A}" srcOrd="0" destOrd="0" presId="urn:microsoft.com/office/officeart/2005/8/layout/hierarchy1"/>
    <dgm:cxn modelId="{167C6498-8140-4EFB-80C5-4ADDAFA670E2}" type="presParOf" srcId="{124E23F4-C46F-4B0B-B067-B585EDE436E5}" destId="{1BF72B31-ECDF-47F4-9C82-27EF901AB00C}" srcOrd="1" destOrd="0" presId="urn:microsoft.com/office/officeart/2005/8/layout/hierarchy1"/>
    <dgm:cxn modelId="{3E2FB75B-BD18-4D2C-9F30-740FB08F89F7}" type="presParOf" srcId="{342DE0D9-4072-4034-ABAA-26DFDF4F6C3B}" destId="{E8A5B2B7-B325-46C6-8CC0-E0A6E430B693}" srcOrd="1" destOrd="0" presId="urn:microsoft.com/office/officeart/2005/8/layout/hierarchy1"/>
    <dgm:cxn modelId="{0474E289-AD67-45B4-AE55-A76B24FBB693}" type="presParOf" srcId="{E8A5B2B7-B325-46C6-8CC0-E0A6E430B693}" destId="{822B3CE2-49E5-464D-8D6F-A1802B8B3588}" srcOrd="0" destOrd="0" presId="urn:microsoft.com/office/officeart/2005/8/layout/hierarchy1"/>
    <dgm:cxn modelId="{BB933DAA-5CA2-4158-868F-349A136350C7}" type="presParOf" srcId="{E8A5B2B7-B325-46C6-8CC0-E0A6E430B693}" destId="{C6EC6109-1A96-4FBD-A73F-6C863EB34887}" srcOrd="1" destOrd="0" presId="urn:microsoft.com/office/officeart/2005/8/layout/hierarchy1"/>
    <dgm:cxn modelId="{FB8F9423-3176-44BA-85A1-804EBDDBC2D8}" type="presParOf" srcId="{C6EC6109-1A96-4FBD-A73F-6C863EB34887}" destId="{C506A118-F0B6-4311-9095-26CBD32D2FFF}" srcOrd="0" destOrd="0" presId="urn:microsoft.com/office/officeart/2005/8/layout/hierarchy1"/>
    <dgm:cxn modelId="{D89C7FC9-EB8B-4130-895C-CC4F79281920}" type="presParOf" srcId="{C506A118-F0B6-4311-9095-26CBD32D2FFF}" destId="{6314DD19-38C3-468D-8734-69B6C91EDB2D}" srcOrd="0" destOrd="0" presId="urn:microsoft.com/office/officeart/2005/8/layout/hierarchy1"/>
    <dgm:cxn modelId="{685344E1-5C62-409D-A91D-0383A7F8E2EC}" type="presParOf" srcId="{C506A118-F0B6-4311-9095-26CBD32D2FFF}" destId="{5761743C-4B9D-461C-B40E-CB9E83F5D329}" srcOrd="1" destOrd="0" presId="urn:microsoft.com/office/officeart/2005/8/layout/hierarchy1"/>
    <dgm:cxn modelId="{A8AE2433-4AD7-4557-9D16-75C7F39E9C84}" type="presParOf" srcId="{C6EC6109-1A96-4FBD-A73F-6C863EB34887}" destId="{84F5B424-E733-4C8D-9970-D20DA6FEC7F4}" srcOrd="1" destOrd="0" presId="urn:microsoft.com/office/officeart/2005/8/layout/hierarchy1"/>
    <dgm:cxn modelId="{E12C5243-0DB0-47F6-9065-516F4AC1710A}" type="presParOf" srcId="{84F5B424-E733-4C8D-9970-D20DA6FEC7F4}" destId="{E9E3945B-23FE-4E17-A8A6-7C38B6B5D8CB}" srcOrd="0" destOrd="0" presId="urn:microsoft.com/office/officeart/2005/8/layout/hierarchy1"/>
    <dgm:cxn modelId="{7177DD00-2DFA-43E5-96E7-10A1FA5FE1AF}" type="presParOf" srcId="{84F5B424-E733-4C8D-9970-D20DA6FEC7F4}" destId="{960DCE81-175B-41BA-A2EA-0F1391F24A02}" srcOrd="1" destOrd="0" presId="urn:microsoft.com/office/officeart/2005/8/layout/hierarchy1"/>
    <dgm:cxn modelId="{F299D5C4-AF12-4CDD-B612-32951FFFA61E}" type="presParOf" srcId="{960DCE81-175B-41BA-A2EA-0F1391F24A02}" destId="{435D64B6-DA5C-4218-B580-9470BDF8EEEA}" srcOrd="0" destOrd="0" presId="urn:microsoft.com/office/officeart/2005/8/layout/hierarchy1"/>
    <dgm:cxn modelId="{DF9D13FA-0BA5-4A8F-8F0E-D2438CDB1C8C}" type="presParOf" srcId="{435D64B6-DA5C-4218-B580-9470BDF8EEEA}" destId="{E4413361-BE6A-4F05-BFBC-67DF629A51A8}" srcOrd="0" destOrd="0" presId="urn:microsoft.com/office/officeart/2005/8/layout/hierarchy1"/>
    <dgm:cxn modelId="{ECE73BEF-A110-4DE5-9637-DF15AB51E92E}" type="presParOf" srcId="{435D64B6-DA5C-4218-B580-9470BDF8EEEA}" destId="{8E16D492-4630-4AEF-84EB-F6DA3691C6AE}" srcOrd="1" destOrd="0" presId="urn:microsoft.com/office/officeart/2005/8/layout/hierarchy1"/>
    <dgm:cxn modelId="{37797FF8-CCB2-40C7-B31B-6C4928AC851C}" type="presParOf" srcId="{960DCE81-175B-41BA-A2EA-0F1391F24A02}" destId="{983BF7E8-64D2-4345-A7AC-43ED95857CEE}" srcOrd="1" destOrd="0" presId="urn:microsoft.com/office/officeart/2005/8/layout/hierarchy1"/>
    <dgm:cxn modelId="{E9B61080-9D2A-4AC5-95B5-8885323A0104}" type="presParOf" srcId="{E8A5B2B7-B325-46C6-8CC0-E0A6E430B693}" destId="{ADE3DC87-CC03-47F5-A2AC-FD63FB27AA72}" srcOrd="2" destOrd="0" presId="urn:microsoft.com/office/officeart/2005/8/layout/hierarchy1"/>
    <dgm:cxn modelId="{5961B58E-7C2C-41A5-BEC2-DC75CF1DF846}" type="presParOf" srcId="{E8A5B2B7-B325-46C6-8CC0-E0A6E430B693}" destId="{DE443115-175C-46CF-85FB-8DE96352BF1F}" srcOrd="3" destOrd="0" presId="urn:microsoft.com/office/officeart/2005/8/layout/hierarchy1"/>
    <dgm:cxn modelId="{E825C886-9DEA-4EF3-A1EB-6CD81A01AC03}" type="presParOf" srcId="{DE443115-175C-46CF-85FB-8DE96352BF1F}" destId="{47640413-D679-4600-A4CC-FA059E2BE756}" srcOrd="0" destOrd="0" presId="urn:microsoft.com/office/officeart/2005/8/layout/hierarchy1"/>
    <dgm:cxn modelId="{CE4E680E-A24C-479D-AED3-CAB5353F54AF}" type="presParOf" srcId="{47640413-D679-4600-A4CC-FA059E2BE756}" destId="{F9F4E519-174B-4178-9415-9E2BF3D99323}" srcOrd="0" destOrd="0" presId="urn:microsoft.com/office/officeart/2005/8/layout/hierarchy1"/>
    <dgm:cxn modelId="{E0AD1CFA-0E27-499E-83A4-2F7F0FBB083E}" type="presParOf" srcId="{47640413-D679-4600-A4CC-FA059E2BE756}" destId="{DA18F8B1-9E8D-433D-8DD3-9F15BFFCD1CA}" srcOrd="1" destOrd="0" presId="urn:microsoft.com/office/officeart/2005/8/layout/hierarchy1"/>
    <dgm:cxn modelId="{FAA40CAC-3AC9-4F5D-A9CC-FF07C757DF06}" type="presParOf" srcId="{DE443115-175C-46CF-85FB-8DE96352BF1F}" destId="{3CB45B65-54ED-4F0F-B9C7-F22B41713A83}" srcOrd="1" destOrd="0" presId="urn:microsoft.com/office/officeart/2005/8/layout/hierarchy1"/>
    <dgm:cxn modelId="{FEB6B608-2744-42F7-9C93-50F0A96917C1}" type="presParOf" srcId="{3CB45B65-54ED-4F0F-B9C7-F22B41713A83}" destId="{C099911A-96B3-4F3D-BE88-6299CFE21828}" srcOrd="0" destOrd="0" presId="urn:microsoft.com/office/officeart/2005/8/layout/hierarchy1"/>
    <dgm:cxn modelId="{52C9A585-F45E-462A-ADC8-C7B7CD18DCD3}" type="presParOf" srcId="{3CB45B65-54ED-4F0F-B9C7-F22B41713A83}" destId="{09B78686-4F88-4315-A41A-0733755C4D1E}" srcOrd="1" destOrd="0" presId="urn:microsoft.com/office/officeart/2005/8/layout/hierarchy1"/>
    <dgm:cxn modelId="{646923A8-B6CB-402B-B565-63664E989885}" type="presParOf" srcId="{09B78686-4F88-4315-A41A-0733755C4D1E}" destId="{A42137FB-0D98-470B-BF70-3E7E980233D0}" srcOrd="0" destOrd="0" presId="urn:microsoft.com/office/officeart/2005/8/layout/hierarchy1"/>
    <dgm:cxn modelId="{05E2C976-4AD9-4649-BB21-B949DC4D771F}" type="presParOf" srcId="{A42137FB-0D98-470B-BF70-3E7E980233D0}" destId="{08D7F35D-F133-4B81-9D1C-4B3D72B21C7B}" srcOrd="0" destOrd="0" presId="urn:microsoft.com/office/officeart/2005/8/layout/hierarchy1"/>
    <dgm:cxn modelId="{70DF1606-E660-44C6-92E2-57F38593F098}" type="presParOf" srcId="{A42137FB-0D98-470B-BF70-3E7E980233D0}" destId="{9C77F575-664D-4A69-97D0-25D1AC5CEFEB}" srcOrd="1" destOrd="0" presId="urn:microsoft.com/office/officeart/2005/8/layout/hierarchy1"/>
    <dgm:cxn modelId="{29C9ABCE-3003-4C89-A75C-D9013E8B5925}" type="presParOf" srcId="{09B78686-4F88-4315-A41A-0733755C4D1E}" destId="{6A851A47-EE66-45CA-8568-DE957272B196}" srcOrd="1" destOrd="0" presId="urn:microsoft.com/office/officeart/2005/8/layout/hierarchy1"/>
    <dgm:cxn modelId="{94DAE753-BD43-46BC-9912-125E7EF073A3}" type="presParOf" srcId="{E8A5B2B7-B325-46C6-8CC0-E0A6E430B693}" destId="{0CF1FA60-2361-455C-AF59-5A71A15F19EE}" srcOrd="4" destOrd="0" presId="urn:microsoft.com/office/officeart/2005/8/layout/hierarchy1"/>
    <dgm:cxn modelId="{DF3F9C84-DF92-4FBB-9A86-7F78536BC7DE}" type="presParOf" srcId="{E8A5B2B7-B325-46C6-8CC0-E0A6E430B693}" destId="{4C6ECEB0-4E75-4920-B4C6-914FCB981A54}" srcOrd="5" destOrd="0" presId="urn:microsoft.com/office/officeart/2005/8/layout/hierarchy1"/>
    <dgm:cxn modelId="{701C3C64-96BD-4644-930C-79A43AE4C8A2}" type="presParOf" srcId="{4C6ECEB0-4E75-4920-B4C6-914FCB981A54}" destId="{E218EEFB-B3E6-4D82-ABB5-021544FB20C7}" srcOrd="0" destOrd="0" presId="urn:microsoft.com/office/officeart/2005/8/layout/hierarchy1"/>
    <dgm:cxn modelId="{035C4F34-D073-4976-BE89-2F84D0C091FB}" type="presParOf" srcId="{E218EEFB-B3E6-4D82-ABB5-021544FB20C7}" destId="{A2BC914E-BEE3-451E-87BC-F9B28D92D07A}" srcOrd="0" destOrd="0" presId="urn:microsoft.com/office/officeart/2005/8/layout/hierarchy1"/>
    <dgm:cxn modelId="{AB06719E-B885-4B09-B8E2-F2222081CEA0}" type="presParOf" srcId="{E218EEFB-B3E6-4D82-ABB5-021544FB20C7}" destId="{F5D1032D-C7CB-4DC0-8833-D36FCC0F857D}" srcOrd="1" destOrd="0" presId="urn:microsoft.com/office/officeart/2005/8/layout/hierarchy1"/>
    <dgm:cxn modelId="{D4DA5E95-03C9-424C-925E-18E7F17D24EC}" type="presParOf" srcId="{4C6ECEB0-4E75-4920-B4C6-914FCB981A54}" destId="{2CDAF35F-3A28-4654-BA36-ED972BDE8174}" srcOrd="1" destOrd="0" presId="urn:microsoft.com/office/officeart/2005/8/layout/hierarchy1"/>
    <dgm:cxn modelId="{AE559AEC-8428-4A2F-8D6C-593DBC54C3DF}" type="presParOf" srcId="{2CDAF35F-3A28-4654-BA36-ED972BDE8174}" destId="{427CF064-D346-4540-8843-B8AF3FF780ED}" srcOrd="0" destOrd="0" presId="urn:microsoft.com/office/officeart/2005/8/layout/hierarchy1"/>
    <dgm:cxn modelId="{166D476F-DFD8-486F-99BF-914FE23C7864}" type="presParOf" srcId="{2CDAF35F-3A28-4654-BA36-ED972BDE8174}" destId="{A5EB377C-FEC7-407C-B62F-B94A27AAC945}" srcOrd="1" destOrd="0" presId="urn:microsoft.com/office/officeart/2005/8/layout/hierarchy1"/>
    <dgm:cxn modelId="{2E9BA85A-7C91-4C8A-9433-58A255744712}" type="presParOf" srcId="{A5EB377C-FEC7-407C-B62F-B94A27AAC945}" destId="{F207CB9B-FD1D-4184-98E1-ADCCE582E0FE}" srcOrd="0" destOrd="0" presId="urn:microsoft.com/office/officeart/2005/8/layout/hierarchy1"/>
    <dgm:cxn modelId="{8EDB7D3F-1D74-4808-8E86-E25D7D7513CB}" type="presParOf" srcId="{F207CB9B-FD1D-4184-98E1-ADCCE582E0FE}" destId="{E4D8A32A-096E-44BF-844D-D56B22E66B79}" srcOrd="0" destOrd="0" presId="urn:microsoft.com/office/officeart/2005/8/layout/hierarchy1"/>
    <dgm:cxn modelId="{BFC0784B-D543-48D4-A346-E0C128C641F1}" type="presParOf" srcId="{F207CB9B-FD1D-4184-98E1-ADCCE582E0FE}" destId="{8B5107D5-4F51-4F0C-B79D-431C4A386F15}" srcOrd="1" destOrd="0" presId="urn:microsoft.com/office/officeart/2005/8/layout/hierarchy1"/>
    <dgm:cxn modelId="{654180A7-181F-413F-BAC3-4864A3FBD778}" type="presParOf" srcId="{A5EB377C-FEC7-407C-B62F-B94A27AAC945}" destId="{F39595A9-08EC-45DC-9728-17F861ABFB9D}"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F064-D346-4540-8843-B8AF3FF780ED}">
      <dsp:nvSpPr>
        <dsp:cNvPr id="0" name=""/>
        <dsp:cNvSpPr/>
      </dsp:nvSpPr>
      <dsp:spPr>
        <a:xfrm>
          <a:off x="5311651" y="2703854"/>
          <a:ext cx="91440" cy="449872"/>
        </a:xfrm>
        <a:custGeom>
          <a:avLst/>
          <a:gdLst/>
          <a:ahLst/>
          <a:cxnLst/>
          <a:rect l="0" t="0" r="0" b="0"/>
          <a:pathLst>
            <a:path>
              <a:moveTo>
                <a:pt x="45720" y="0"/>
              </a:moveTo>
              <a:lnTo>
                <a:pt x="45720" y="44987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F1FA60-2361-455C-AF59-5A71A15F19EE}">
      <dsp:nvSpPr>
        <dsp:cNvPr id="0" name=""/>
        <dsp:cNvSpPr/>
      </dsp:nvSpPr>
      <dsp:spPr>
        <a:xfrm>
          <a:off x="3137133" y="1271737"/>
          <a:ext cx="2220238" cy="449872"/>
        </a:xfrm>
        <a:custGeom>
          <a:avLst/>
          <a:gdLst/>
          <a:ahLst/>
          <a:cxnLst/>
          <a:rect l="0" t="0" r="0" b="0"/>
          <a:pathLst>
            <a:path>
              <a:moveTo>
                <a:pt x="0" y="0"/>
              </a:moveTo>
              <a:lnTo>
                <a:pt x="0" y="306575"/>
              </a:lnTo>
              <a:lnTo>
                <a:pt x="2220238" y="306575"/>
              </a:lnTo>
              <a:lnTo>
                <a:pt x="2220238" y="44987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99911A-96B3-4F3D-BE88-6299CFE21828}">
      <dsp:nvSpPr>
        <dsp:cNvPr id="0" name=""/>
        <dsp:cNvSpPr/>
      </dsp:nvSpPr>
      <dsp:spPr>
        <a:xfrm>
          <a:off x="3061319" y="2703854"/>
          <a:ext cx="91440" cy="449872"/>
        </a:xfrm>
        <a:custGeom>
          <a:avLst/>
          <a:gdLst/>
          <a:ahLst/>
          <a:cxnLst/>
          <a:rect l="0" t="0" r="0" b="0"/>
          <a:pathLst>
            <a:path>
              <a:moveTo>
                <a:pt x="45720" y="0"/>
              </a:moveTo>
              <a:lnTo>
                <a:pt x="45720" y="44987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E3DC87-CC03-47F5-A2AC-FD63FB27AA72}">
      <dsp:nvSpPr>
        <dsp:cNvPr id="0" name=""/>
        <dsp:cNvSpPr/>
      </dsp:nvSpPr>
      <dsp:spPr>
        <a:xfrm>
          <a:off x="3061319" y="1271737"/>
          <a:ext cx="91440" cy="449872"/>
        </a:xfrm>
        <a:custGeom>
          <a:avLst/>
          <a:gdLst/>
          <a:ahLst/>
          <a:cxnLst/>
          <a:rect l="0" t="0" r="0" b="0"/>
          <a:pathLst>
            <a:path>
              <a:moveTo>
                <a:pt x="75813" y="0"/>
              </a:moveTo>
              <a:lnTo>
                <a:pt x="75813" y="306575"/>
              </a:lnTo>
              <a:lnTo>
                <a:pt x="45720" y="306575"/>
              </a:lnTo>
              <a:lnTo>
                <a:pt x="45720" y="44987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E3945B-23FE-4E17-A8A6-7C38B6B5D8CB}">
      <dsp:nvSpPr>
        <dsp:cNvPr id="0" name=""/>
        <dsp:cNvSpPr/>
      </dsp:nvSpPr>
      <dsp:spPr>
        <a:xfrm>
          <a:off x="871175" y="2703854"/>
          <a:ext cx="91440" cy="449872"/>
        </a:xfrm>
        <a:custGeom>
          <a:avLst/>
          <a:gdLst/>
          <a:ahLst/>
          <a:cxnLst/>
          <a:rect l="0" t="0" r="0" b="0"/>
          <a:pathLst>
            <a:path>
              <a:moveTo>
                <a:pt x="45720" y="0"/>
              </a:moveTo>
              <a:lnTo>
                <a:pt x="45720" y="44987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2B3CE2-49E5-464D-8D6F-A1802B8B3588}">
      <dsp:nvSpPr>
        <dsp:cNvPr id="0" name=""/>
        <dsp:cNvSpPr/>
      </dsp:nvSpPr>
      <dsp:spPr>
        <a:xfrm>
          <a:off x="916895" y="1271737"/>
          <a:ext cx="2220238" cy="449872"/>
        </a:xfrm>
        <a:custGeom>
          <a:avLst/>
          <a:gdLst/>
          <a:ahLst/>
          <a:cxnLst/>
          <a:rect l="0" t="0" r="0" b="0"/>
          <a:pathLst>
            <a:path>
              <a:moveTo>
                <a:pt x="2220238" y="0"/>
              </a:moveTo>
              <a:lnTo>
                <a:pt x="2220238" y="306575"/>
              </a:lnTo>
              <a:lnTo>
                <a:pt x="0" y="306575"/>
              </a:lnTo>
              <a:lnTo>
                <a:pt x="0" y="44987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BF784E-CEBD-4EF1-B023-9AD9C9FF369A}">
      <dsp:nvSpPr>
        <dsp:cNvPr id="0" name=""/>
        <dsp:cNvSpPr/>
      </dsp:nvSpPr>
      <dsp:spPr>
        <a:xfrm>
          <a:off x="2363713" y="289493"/>
          <a:ext cx="1546840" cy="9822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72B31-ECDF-47F4-9C82-27EF901AB00C}">
      <dsp:nvSpPr>
        <dsp:cNvPr id="0" name=""/>
        <dsp:cNvSpPr/>
      </dsp:nvSpPr>
      <dsp:spPr>
        <a:xfrm>
          <a:off x="2535584" y="452770"/>
          <a:ext cx="1546840" cy="9822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Sindicatos</a:t>
          </a:r>
        </a:p>
      </dsp:txBody>
      <dsp:txXfrm>
        <a:off x="2564353" y="481539"/>
        <a:ext cx="1489302" cy="924705"/>
      </dsp:txXfrm>
    </dsp:sp>
    <dsp:sp modelId="{6314DD19-38C3-468D-8734-69B6C91EDB2D}">
      <dsp:nvSpPr>
        <dsp:cNvPr id="0" name=""/>
        <dsp:cNvSpPr/>
      </dsp:nvSpPr>
      <dsp:spPr>
        <a:xfrm>
          <a:off x="143474" y="1721610"/>
          <a:ext cx="1546840" cy="9822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1743C-4B9D-461C-B40E-CB9E83F5D329}">
      <dsp:nvSpPr>
        <dsp:cNvPr id="0" name=""/>
        <dsp:cNvSpPr/>
      </dsp:nvSpPr>
      <dsp:spPr>
        <a:xfrm>
          <a:off x="315346" y="1884887"/>
          <a:ext cx="1546840" cy="9822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Ação civil pública/coletiva</a:t>
          </a:r>
        </a:p>
      </dsp:txBody>
      <dsp:txXfrm>
        <a:off x="344115" y="1913656"/>
        <a:ext cx="1489302" cy="924705"/>
      </dsp:txXfrm>
    </dsp:sp>
    <dsp:sp modelId="{E4413361-BE6A-4F05-BFBC-67DF629A51A8}">
      <dsp:nvSpPr>
        <dsp:cNvPr id="0" name=""/>
        <dsp:cNvSpPr/>
      </dsp:nvSpPr>
      <dsp:spPr>
        <a:xfrm>
          <a:off x="4367" y="3153726"/>
          <a:ext cx="1825055" cy="1163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6D492-4630-4AEF-84EB-F6DA3691C6AE}">
      <dsp:nvSpPr>
        <dsp:cNvPr id="0" name=""/>
        <dsp:cNvSpPr/>
      </dsp:nvSpPr>
      <dsp:spPr>
        <a:xfrm>
          <a:off x="176238" y="3317004"/>
          <a:ext cx="1825055" cy="11631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0" i="0" kern="1200" dirty="0">
              <a:solidFill>
                <a:srgbClr val="FF0000"/>
              </a:solidFill>
              <a:effectLst/>
              <a:latin typeface="+mn-lt"/>
            </a:rPr>
            <a:t>Legitimação (extra)ordinária, pois busca-se  interesses transindividuais (difusos ou coletivos) ou </a:t>
          </a:r>
          <a:r>
            <a:rPr lang="pt-BR" sz="1400" b="0" i="0" u="sng" kern="1200" dirty="0">
              <a:solidFill>
                <a:srgbClr val="FF0000"/>
              </a:solidFill>
              <a:effectLst/>
              <a:latin typeface="+mn-lt"/>
            </a:rPr>
            <a:t>individuais homogêneos</a:t>
          </a:r>
          <a:r>
            <a:rPr lang="pt-BR" sz="1400" b="0" i="0" kern="1200" dirty="0">
              <a:solidFill>
                <a:srgbClr val="FF0000"/>
              </a:solidFill>
              <a:effectLst/>
              <a:latin typeface="+mn-lt"/>
            </a:rPr>
            <a:t>.</a:t>
          </a:r>
          <a:endParaRPr lang="pt-BR" sz="1400" kern="1200" dirty="0">
            <a:solidFill>
              <a:srgbClr val="FF0000"/>
            </a:solidFill>
            <a:latin typeface="+mn-lt"/>
          </a:endParaRPr>
        </a:p>
      </dsp:txBody>
      <dsp:txXfrm>
        <a:off x="210305" y="3351071"/>
        <a:ext cx="1756921" cy="1095009"/>
      </dsp:txXfrm>
    </dsp:sp>
    <dsp:sp modelId="{F9F4E519-174B-4178-9415-9E2BF3D99323}">
      <dsp:nvSpPr>
        <dsp:cNvPr id="0" name=""/>
        <dsp:cNvSpPr/>
      </dsp:nvSpPr>
      <dsp:spPr>
        <a:xfrm>
          <a:off x="2333619" y="1721610"/>
          <a:ext cx="1546840" cy="9822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8F8B1-9E8D-433D-8DD3-9F15BFFCD1CA}">
      <dsp:nvSpPr>
        <dsp:cNvPr id="0" name=""/>
        <dsp:cNvSpPr/>
      </dsp:nvSpPr>
      <dsp:spPr>
        <a:xfrm>
          <a:off x="2505490" y="1884887"/>
          <a:ext cx="1546840" cy="9822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Ações </a:t>
          </a:r>
          <a:r>
            <a:rPr lang="pt-BR" sz="1500" kern="1200" dirty="0" err="1"/>
            <a:t>plúrimas</a:t>
          </a:r>
          <a:endParaRPr lang="pt-BR" sz="1500" kern="1200" dirty="0"/>
        </a:p>
      </dsp:txBody>
      <dsp:txXfrm>
        <a:off x="2534259" y="1913656"/>
        <a:ext cx="1489302" cy="924705"/>
      </dsp:txXfrm>
    </dsp:sp>
    <dsp:sp modelId="{08D7F35D-F133-4B81-9D1C-4B3D72B21C7B}">
      <dsp:nvSpPr>
        <dsp:cNvPr id="0" name=""/>
        <dsp:cNvSpPr/>
      </dsp:nvSpPr>
      <dsp:spPr>
        <a:xfrm>
          <a:off x="2173165" y="3153726"/>
          <a:ext cx="1867748" cy="11347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7F575-664D-4A69-97D0-25D1AC5CEFEB}">
      <dsp:nvSpPr>
        <dsp:cNvPr id="0" name=""/>
        <dsp:cNvSpPr/>
      </dsp:nvSpPr>
      <dsp:spPr>
        <a:xfrm>
          <a:off x="2345036" y="3317004"/>
          <a:ext cx="1867748" cy="11347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0" i="0" kern="1200" dirty="0">
              <a:solidFill>
                <a:srgbClr val="FF0000"/>
              </a:solidFill>
              <a:effectLst/>
              <a:latin typeface="+mn-lt"/>
            </a:rPr>
            <a:t>Litisconsórcio ativo facultativo e cada trabalhador possui seus próprios interesses – </a:t>
          </a:r>
          <a:r>
            <a:rPr lang="pt-BR" sz="1400" b="0" i="0" u="sng" kern="1200" dirty="0">
              <a:solidFill>
                <a:srgbClr val="FF0000"/>
              </a:solidFill>
              <a:effectLst/>
              <a:latin typeface="+mn-lt"/>
            </a:rPr>
            <a:t>Interesse individual heterogêneo</a:t>
          </a:r>
          <a:endParaRPr lang="pt-BR" sz="1400" u="sng" kern="1200" dirty="0">
            <a:solidFill>
              <a:srgbClr val="FF0000"/>
            </a:solidFill>
            <a:latin typeface="+mn-lt"/>
          </a:endParaRPr>
        </a:p>
      </dsp:txBody>
      <dsp:txXfrm>
        <a:off x="2378273" y="3350241"/>
        <a:ext cx="1801274" cy="1068322"/>
      </dsp:txXfrm>
    </dsp:sp>
    <dsp:sp modelId="{A2BC914E-BEE3-451E-87BC-F9B28D92D07A}">
      <dsp:nvSpPr>
        <dsp:cNvPr id="0" name=""/>
        <dsp:cNvSpPr/>
      </dsp:nvSpPr>
      <dsp:spPr>
        <a:xfrm>
          <a:off x="4583951" y="1721610"/>
          <a:ext cx="1546840" cy="9822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1032D-C7CB-4DC0-8833-D36FCC0F857D}">
      <dsp:nvSpPr>
        <dsp:cNvPr id="0" name=""/>
        <dsp:cNvSpPr/>
      </dsp:nvSpPr>
      <dsp:spPr>
        <a:xfrm>
          <a:off x="4755822" y="1884887"/>
          <a:ext cx="1546840" cy="98224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Dissídios coletivos</a:t>
          </a:r>
        </a:p>
      </dsp:txBody>
      <dsp:txXfrm>
        <a:off x="4784591" y="1913656"/>
        <a:ext cx="1489302" cy="924705"/>
      </dsp:txXfrm>
    </dsp:sp>
    <dsp:sp modelId="{E4D8A32A-096E-44BF-844D-D56B22E66B79}">
      <dsp:nvSpPr>
        <dsp:cNvPr id="0" name=""/>
        <dsp:cNvSpPr/>
      </dsp:nvSpPr>
      <dsp:spPr>
        <a:xfrm>
          <a:off x="4384656" y="3153726"/>
          <a:ext cx="1945430" cy="11850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107D5-4F51-4F0C-B79D-431C4A386F15}">
      <dsp:nvSpPr>
        <dsp:cNvPr id="0" name=""/>
        <dsp:cNvSpPr/>
      </dsp:nvSpPr>
      <dsp:spPr>
        <a:xfrm>
          <a:off x="4556527" y="3317004"/>
          <a:ext cx="1945430" cy="118508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0" i="0" kern="1200" dirty="0">
              <a:solidFill>
                <a:srgbClr val="FF0000"/>
              </a:solidFill>
            </a:rPr>
            <a:t>Representação legal para solucionar um conflito por meio da criação de normas e condições de trabalho que regularão a relação trabalhista entre as partes. </a:t>
          </a:r>
          <a:endParaRPr lang="pt-BR" sz="1400" kern="1200" dirty="0">
            <a:solidFill>
              <a:srgbClr val="FF0000"/>
            </a:solidFill>
          </a:endParaRPr>
        </a:p>
      </dsp:txBody>
      <dsp:txXfrm>
        <a:off x="4591237" y="3351714"/>
        <a:ext cx="1876010" cy="11156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1372A-C31A-4047-AFFD-4A249710A792}" type="datetimeFigureOut">
              <a:rPr lang="pt-BR" smtClean="0"/>
              <a:t>25/11/2024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5F0F6-F0C1-41A0-A24A-F999EA3A656B}" type="slidenum">
              <a:rPr lang="pt-BR" smtClean="0"/>
              <a:t>‹nº›</a:t>
            </a:fld>
            <a:endParaRPr lang="pt-BR"/>
          </a:p>
        </p:txBody>
      </p:sp>
    </p:spTree>
    <p:extLst>
      <p:ext uri="{BB962C8B-B14F-4D97-AF65-F5344CB8AC3E}">
        <p14:creationId xmlns:p14="http://schemas.microsoft.com/office/powerpoint/2010/main" val="264258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968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835F0F6-F0C1-41A0-A24A-F999EA3A656B}" type="slidenum">
              <a:rPr lang="pt-BR" smtClean="0"/>
              <a:t>11</a:t>
            </a:fld>
            <a:endParaRPr lang="pt-BR"/>
          </a:p>
        </p:txBody>
      </p:sp>
    </p:spTree>
    <p:extLst>
      <p:ext uri="{BB962C8B-B14F-4D97-AF65-F5344CB8AC3E}">
        <p14:creationId xmlns:p14="http://schemas.microsoft.com/office/powerpoint/2010/main" val="170080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835F0F6-F0C1-41A0-A24A-F999EA3A656B}" type="slidenum">
              <a:rPr lang="pt-BR" smtClean="0"/>
              <a:t>12</a:t>
            </a:fld>
            <a:endParaRPr lang="pt-BR"/>
          </a:p>
        </p:txBody>
      </p:sp>
    </p:spTree>
    <p:extLst>
      <p:ext uri="{BB962C8B-B14F-4D97-AF65-F5344CB8AC3E}">
        <p14:creationId xmlns:p14="http://schemas.microsoft.com/office/powerpoint/2010/main" val="246385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835F0F6-F0C1-41A0-A24A-F999EA3A656B}" type="slidenum">
              <a:rPr lang="pt-BR" smtClean="0"/>
              <a:t>13</a:t>
            </a:fld>
            <a:endParaRPr lang="pt-BR"/>
          </a:p>
        </p:txBody>
      </p:sp>
    </p:spTree>
    <p:extLst>
      <p:ext uri="{BB962C8B-B14F-4D97-AF65-F5344CB8AC3E}">
        <p14:creationId xmlns:p14="http://schemas.microsoft.com/office/powerpoint/2010/main" val="84787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91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91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30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43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03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60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d95172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d95172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57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835F0F6-F0C1-41A0-A24A-F999EA3A656B}" type="slidenum">
              <a:rPr lang="pt-BR" smtClean="0"/>
              <a:t>10</a:t>
            </a:fld>
            <a:endParaRPr lang="pt-BR"/>
          </a:p>
        </p:txBody>
      </p:sp>
    </p:spTree>
    <p:extLst>
      <p:ext uri="{BB962C8B-B14F-4D97-AF65-F5344CB8AC3E}">
        <p14:creationId xmlns:p14="http://schemas.microsoft.com/office/powerpoint/2010/main" val="198264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77A7A-FFD1-79A0-E7B3-43F0CCF9CE3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1447B44-05FD-2D77-F8EE-5BC12D135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854CECD-35A7-F61A-9769-1AA638E4CC0E}"/>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5" name="Espaço Reservado para Rodapé 4">
            <a:extLst>
              <a:ext uri="{FF2B5EF4-FFF2-40B4-BE49-F238E27FC236}">
                <a16:creationId xmlns:a16="http://schemas.microsoft.com/office/drawing/2014/main" id="{F5050AF8-766D-8A57-345F-4B67C9D3A17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4212A85-6BCC-88B0-269B-9551602A21D5}"/>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4942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040F3-9945-94AE-DE27-06DE55A2D2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5E15FCA-C466-BE5B-3B14-D804543396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E896049-5DD6-FE25-74C7-68F99BF356C8}"/>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5" name="Espaço Reservado para Rodapé 4">
            <a:extLst>
              <a:ext uri="{FF2B5EF4-FFF2-40B4-BE49-F238E27FC236}">
                <a16:creationId xmlns:a16="http://schemas.microsoft.com/office/drawing/2014/main" id="{CFE4619A-D606-A5B6-B0A2-3750BA7725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5BDECC8-44CE-89D4-0351-C7BE8F88C6AF}"/>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164457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76CFCCA-C925-ECB3-41EA-478FD7111E6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2993B05-5B00-4F94-A9B5-D2CE4429AD5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1009F1-7AAA-2D21-5B64-5CC95E088EB5}"/>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5" name="Espaço Reservado para Rodapé 4">
            <a:extLst>
              <a:ext uri="{FF2B5EF4-FFF2-40B4-BE49-F238E27FC236}">
                <a16:creationId xmlns:a16="http://schemas.microsoft.com/office/drawing/2014/main" id="{6B9B4FCC-DE71-3F28-6A19-612798B63C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8C82C2-4F99-CA73-8A27-FFD6133CC9CA}"/>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43941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13333-A31E-FC76-C5E4-5F9C51ABFE5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99BC1C0-1C84-EA38-DA26-48B445283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29CEB9-39AC-9B33-D77C-A959EEC67D2A}"/>
              </a:ext>
            </a:extLst>
          </p:cNvPr>
          <p:cNvSpPr>
            <a:spLocks noGrp="1"/>
          </p:cNvSpPr>
          <p:nvPr>
            <p:ph type="dt" sz="half" idx="10"/>
          </p:nvPr>
        </p:nvSpPr>
        <p:spPr/>
        <p:txBody>
          <a:bodyPr/>
          <a:lstStyle/>
          <a:p>
            <a:fld id="{8361D3A6-DA33-411C-92B2-3B043D31C448}" type="datetimeFigureOut">
              <a:rPr lang="pt-BR" smtClean="0"/>
              <a:t>25/11/2024</a:t>
            </a:fld>
            <a:endParaRPr lang="pt-BR"/>
          </a:p>
        </p:txBody>
      </p:sp>
      <p:sp>
        <p:nvSpPr>
          <p:cNvPr id="5" name="Espaço Reservado para Rodapé 4">
            <a:extLst>
              <a:ext uri="{FF2B5EF4-FFF2-40B4-BE49-F238E27FC236}">
                <a16:creationId xmlns:a16="http://schemas.microsoft.com/office/drawing/2014/main" id="{482C2FF5-9437-DDD6-6365-9BC2E2587C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8F1BCB-39C7-4A40-2AD2-5E9B1DE3F048}"/>
              </a:ext>
            </a:extLst>
          </p:cNvPr>
          <p:cNvSpPr>
            <a:spLocks noGrp="1"/>
          </p:cNvSpPr>
          <p:nvPr>
            <p:ph type="sldNum" sz="quarter" idx="12"/>
          </p:nvPr>
        </p:nvSpPr>
        <p:spPr/>
        <p:txBody>
          <a:bodyPr/>
          <a:lstStyle/>
          <a:p>
            <a:fld id="{654B4D18-0F2C-41BF-8E0B-627895AEB0D8}" type="slidenum">
              <a:rPr lang="pt-BR" smtClean="0"/>
              <a:t>‹nº›</a:t>
            </a:fld>
            <a:endParaRPr lang="pt-BR"/>
          </a:p>
        </p:txBody>
      </p:sp>
    </p:spTree>
    <p:extLst>
      <p:ext uri="{BB962C8B-B14F-4D97-AF65-F5344CB8AC3E}">
        <p14:creationId xmlns:p14="http://schemas.microsoft.com/office/powerpoint/2010/main" val="419407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63B54-7869-A81E-C518-DF3A8438753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411CEB4-623A-7CB3-CFED-83F3549572C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065465F-B115-0CF5-9182-9090310B3387}"/>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5" name="Espaço Reservado para Rodapé 4">
            <a:extLst>
              <a:ext uri="{FF2B5EF4-FFF2-40B4-BE49-F238E27FC236}">
                <a16:creationId xmlns:a16="http://schemas.microsoft.com/office/drawing/2014/main" id="{BFFFCABE-0E90-FA34-0116-76FB7E9EC9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61AFE6D-F48F-58A1-016E-BCC86E6EE2E1}"/>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377805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58C9D-565B-D279-5724-1DA4FEE1010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088A82B-0113-6142-5B41-A4CB135BE6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2E1614B-0D7B-74E1-528C-A974BEC9EA68}"/>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5" name="Espaço Reservado para Rodapé 4">
            <a:extLst>
              <a:ext uri="{FF2B5EF4-FFF2-40B4-BE49-F238E27FC236}">
                <a16:creationId xmlns:a16="http://schemas.microsoft.com/office/drawing/2014/main" id="{A556DFEC-479E-2309-568D-30151C812C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1BEF338-75CA-5FB5-F0E0-D2E5660F8D90}"/>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39527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C89C1-47A6-223F-EB2A-51C2D9A4B6F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C58DE62-4B2D-D17C-54E5-7FAEA68D78B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8A1A76E-7514-F886-3574-3B0A5AE5494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4AD5EB-4575-FE09-ECA8-0245813316AD}"/>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6" name="Espaço Reservado para Rodapé 5">
            <a:extLst>
              <a:ext uri="{FF2B5EF4-FFF2-40B4-BE49-F238E27FC236}">
                <a16:creationId xmlns:a16="http://schemas.microsoft.com/office/drawing/2014/main" id="{7575C965-39DB-336F-2F6E-8647AC25A5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5B0FE4D-A659-5A80-2013-35C8F5C2907E}"/>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28663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875CE-844E-283A-DFA7-255A7662E11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19681B6-D6B6-C220-8542-2D886E41EA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326E3C1-3923-81CC-EFEC-44D8DCC92B7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E0CF125-AC3F-54F3-5E1E-397A4EC8C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A008933-90D2-669D-E293-740225AAF76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0584C47-9E27-FDCA-9DBC-48EE8393E539}"/>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8" name="Espaço Reservado para Rodapé 7">
            <a:extLst>
              <a:ext uri="{FF2B5EF4-FFF2-40B4-BE49-F238E27FC236}">
                <a16:creationId xmlns:a16="http://schemas.microsoft.com/office/drawing/2014/main" id="{D2E71497-C723-DE53-03A8-403FC8881D1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2FD901-4820-73C5-646C-73268C663426}"/>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54760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76EA5-13EF-84F9-5AFB-2C95641B4B1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92427A0-AF48-4564-7712-26E4794071F5}"/>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4" name="Espaço Reservado para Rodapé 3">
            <a:extLst>
              <a:ext uri="{FF2B5EF4-FFF2-40B4-BE49-F238E27FC236}">
                <a16:creationId xmlns:a16="http://schemas.microsoft.com/office/drawing/2014/main" id="{AD3A2B7F-F09B-B99E-0E1F-94CDBE4AA62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E6DB880-58F5-0786-A4DA-2C9BA4D96A57}"/>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223056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A3D016D-51B7-C795-DD68-25B5B7BD4400}"/>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3" name="Espaço Reservado para Rodapé 2">
            <a:extLst>
              <a:ext uri="{FF2B5EF4-FFF2-40B4-BE49-F238E27FC236}">
                <a16:creationId xmlns:a16="http://schemas.microsoft.com/office/drawing/2014/main" id="{4958A704-47A8-9903-32E8-5B34B15641E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78167C0-4DFB-402E-6D55-FE241D2A7590}"/>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333994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3848B-112C-7DE3-1F9A-6998085E96C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F3F9631-873C-393C-5B19-356D0397D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56B8AC6-8054-9ED4-693A-3BBF57BB4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69D64D9-E6B2-0BDD-73B2-B08B97C453B7}"/>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6" name="Espaço Reservado para Rodapé 5">
            <a:extLst>
              <a:ext uri="{FF2B5EF4-FFF2-40B4-BE49-F238E27FC236}">
                <a16:creationId xmlns:a16="http://schemas.microsoft.com/office/drawing/2014/main" id="{65EBF678-E34A-810A-483B-FAF14702D2A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A6F0D4D-46AB-557C-66A5-B67FC8CC07EC}"/>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326447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FC7B5-E0CE-8346-AB1D-56C428BB835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E774103-21B3-25F0-295D-429B3256B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F199587-F5C4-1317-3818-301DE3EED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DE8F9F1-748D-0804-1129-51E41AC3B90E}"/>
              </a:ext>
            </a:extLst>
          </p:cNvPr>
          <p:cNvSpPr>
            <a:spLocks noGrp="1"/>
          </p:cNvSpPr>
          <p:nvPr>
            <p:ph type="dt" sz="half" idx="10"/>
          </p:nvPr>
        </p:nvSpPr>
        <p:spPr/>
        <p:txBody>
          <a:bodyPr/>
          <a:lstStyle/>
          <a:p>
            <a:fld id="{4205BEA0-B9A1-47A7-AE70-984E51E25704}" type="datetimeFigureOut">
              <a:rPr lang="pt-BR" smtClean="0"/>
              <a:t>25/11/2024</a:t>
            </a:fld>
            <a:endParaRPr lang="pt-BR"/>
          </a:p>
        </p:txBody>
      </p:sp>
      <p:sp>
        <p:nvSpPr>
          <p:cNvPr id="6" name="Espaço Reservado para Rodapé 5">
            <a:extLst>
              <a:ext uri="{FF2B5EF4-FFF2-40B4-BE49-F238E27FC236}">
                <a16:creationId xmlns:a16="http://schemas.microsoft.com/office/drawing/2014/main" id="{05ABD792-A7A1-C176-9B49-898564E94F8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9ADDB2C-CBA8-5123-AB9D-716FF8789852}"/>
              </a:ext>
            </a:extLst>
          </p:cNvPr>
          <p:cNvSpPr>
            <a:spLocks noGrp="1"/>
          </p:cNvSpPr>
          <p:nvPr>
            <p:ph type="sldNum" sz="quarter" idx="12"/>
          </p:nvPr>
        </p:nvSpPr>
        <p:spPr/>
        <p:txBody>
          <a:bodyPr/>
          <a:lstStyle/>
          <a:p>
            <a:fld id="{75CE6A5D-43C3-4766-9453-C15F6B75914D}" type="slidenum">
              <a:rPr lang="pt-BR" smtClean="0"/>
              <a:t>‹nº›</a:t>
            </a:fld>
            <a:endParaRPr lang="pt-BR"/>
          </a:p>
        </p:txBody>
      </p:sp>
    </p:spTree>
    <p:extLst>
      <p:ext uri="{BB962C8B-B14F-4D97-AF65-F5344CB8AC3E}">
        <p14:creationId xmlns:p14="http://schemas.microsoft.com/office/powerpoint/2010/main" val="356690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358E65E-30CE-B3A8-1912-48E70060D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C9B0F2E-6454-E9F8-6E6B-BF3ED36B5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CB0D16-E071-5BCB-403C-15C1EB450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05BEA0-B9A1-47A7-AE70-984E51E25704}" type="datetimeFigureOut">
              <a:rPr lang="pt-BR" smtClean="0"/>
              <a:t>25/11/2024</a:t>
            </a:fld>
            <a:endParaRPr lang="pt-BR"/>
          </a:p>
        </p:txBody>
      </p:sp>
      <p:sp>
        <p:nvSpPr>
          <p:cNvPr id="5" name="Espaço Reservado para Rodapé 4">
            <a:extLst>
              <a:ext uri="{FF2B5EF4-FFF2-40B4-BE49-F238E27FC236}">
                <a16:creationId xmlns:a16="http://schemas.microsoft.com/office/drawing/2014/main" id="{62516D0B-74F2-2B96-E8A1-90B2DF9E0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2DC7D36-A8D6-CD3D-84F5-8E5204A70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CE6A5D-43C3-4766-9453-C15F6B75914D}" type="slidenum">
              <a:rPr lang="pt-BR" smtClean="0"/>
              <a:t>‹nº›</a:t>
            </a:fld>
            <a:endParaRPr lang="pt-BR"/>
          </a:p>
        </p:txBody>
      </p:sp>
    </p:spTree>
    <p:extLst>
      <p:ext uri="{BB962C8B-B14F-4D97-AF65-F5344CB8AC3E}">
        <p14:creationId xmlns:p14="http://schemas.microsoft.com/office/powerpoint/2010/main" val="254169393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8F8FBF5-8D7D-36EA-14FF-6D74530C9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D76B411-3C0C-0A05-9CB5-3DD623345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4E4B0FB-250D-7621-BF12-0F80E5960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61D3A6-DA33-411C-92B2-3B043D31C448}" type="datetimeFigureOut">
              <a:rPr lang="pt-BR" smtClean="0"/>
              <a:t>25/11/2024</a:t>
            </a:fld>
            <a:endParaRPr lang="pt-BR"/>
          </a:p>
        </p:txBody>
      </p:sp>
      <p:sp>
        <p:nvSpPr>
          <p:cNvPr id="5" name="Espaço Reservado para Rodapé 4">
            <a:extLst>
              <a:ext uri="{FF2B5EF4-FFF2-40B4-BE49-F238E27FC236}">
                <a16:creationId xmlns:a16="http://schemas.microsoft.com/office/drawing/2014/main" id="{E8EDB167-79B7-632E-830C-FD412C3BE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70219B8-B4D3-A424-E557-15C6EFB91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4B4D18-0F2C-41BF-8E0B-627895AEB0D8}" type="slidenum">
              <a:rPr lang="pt-BR" smtClean="0"/>
              <a:t>‹nº›</a:t>
            </a:fld>
            <a:endParaRPr lang="pt-BR"/>
          </a:p>
        </p:txBody>
      </p:sp>
    </p:spTree>
    <p:extLst>
      <p:ext uri="{BB962C8B-B14F-4D97-AF65-F5344CB8AC3E}">
        <p14:creationId xmlns:p14="http://schemas.microsoft.com/office/powerpoint/2010/main" val="78718077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jpe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6" name="Oval 45">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B5F5C76B-01CD-05C4-C025-BEE718B46F89}"/>
              </a:ext>
            </a:extLst>
          </p:cNvPr>
          <p:cNvSpPr>
            <a:spLocks noGrp="1"/>
          </p:cNvSpPr>
          <p:nvPr>
            <p:ph type="ctrTitle"/>
          </p:nvPr>
        </p:nvSpPr>
        <p:spPr>
          <a:xfrm>
            <a:off x="629641" y="1638214"/>
            <a:ext cx="4684778" cy="1694739"/>
          </a:xfrm>
          <a:noFill/>
        </p:spPr>
        <p:txBody>
          <a:bodyPr anchor="b">
            <a:normAutofit fontScale="90000"/>
          </a:bodyPr>
          <a:lstStyle/>
          <a:p>
            <a:r>
              <a:rPr lang="pt-BR" sz="4800" dirty="0">
                <a:solidFill>
                  <a:schemeClr val="bg1"/>
                </a:solidFill>
                <a:latin typeface="Cambria" panose="02040503050406030204" pitchFamily="18" charset="0"/>
                <a:ea typeface="Cambria" panose="02040503050406030204" pitchFamily="18" charset="0"/>
              </a:rPr>
              <a:t>COMUM ACORDO EM DISSIDIO COLETIVO</a:t>
            </a:r>
            <a:br>
              <a:rPr lang="pt-BR" sz="4800" dirty="0">
                <a:solidFill>
                  <a:schemeClr val="bg1"/>
                </a:solidFill>
                <a:latin typeface="Cambria" panose="02040503050406030204" pitchFamily="18" charset="0"/>
                <a:ea typeface="Cambria" panose="02040503050406030204" pitchFamily="18" charset="0"/>
              </a:rPr>
            </a:br>
            <a:r>
              <a:rPr lang="pt-BR" sz="3100" dirty="0">
                <a:solidFill>
                  <a:schemeClr val="bg1"/>
                </a:solidFill>
                <a:latin typeface="Cambria" panose="02040503050406030204" pitchFamily="18" charset="0"/>
                <a:ea typeface="Cambria" panose="02040503050406030204" pitchFamily="18" charset="0"/>
              </a:rPr>
              <a:t>IRDR nº 1000907-30.2023.5.00.0000</a:t>
            </a:r>
          </a:p>
        </p:txBody>
      </p:sp>
      <p:sp>
        <p:nvSpPr>
          <p:cNvPr id="53" name="Rectangle 52">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6" name="Straight Connector 55">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4" name="Straight Connector 63">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ítulo 2">
            <a:extLst>
              <a:ext uri="{FF2B5EF4-FFF2-40B4-BE49-F238E27FC236}">
                <a16:creationId xmlns:a16="http://schemas.microsoft.com/office/drawing/2014/main" id="{D2887EEA-BBAB-1520-3C62-9E2CB125F45A}"/>
              </a:ext>
            </a:extLst>
          </p:cNvPr>
          <p:cNvSpPr>
            <a:spLocks noGrp="1"/>
          </p:cNvSpPr>
          <p:nvPr>
            <p:ph type="subTitle" idx="1"/>
          </p:nvPr>
        </p:nvSpPr>
        <p:spPr>
          <a:xfrm>
            <a:off x="629641" y="4647413"/>
            <a:ext cx="5895058" cy="1482093"/>
          </a:xfrm>
          <a:noFill/>
        </p:spPr>
        <p:txBody>
          <a:bodyPr anchor="t">
            <a:normAutofit/>
          </a:bodyPr>
          <a:lstStyle/>
          <a:p>
            <a:pPr>
              <a:spcBef>
                <a:spcPts val="0"/>
              </a:spcBef>
              <a:spcAft>
                <a:spcPts val="600"/>
              </a:spcAft>
            </a:pPr>
            <a:r>
              <a:rPr lang="pt-BR" sz="1600" dirty="0">
                <a:solidFill>
                  <a:schemeClr val="bg1"/>
                </a:solidFill>
                <a:latin typeface="Cambria" panose="02040503050406030204" pitchFamily="18" charset="0"/>
                <a:ea typeface="Cambria" panose="02040503050406030204" pitchFamily="18" charset="0"/>
              </a:rPr>
              <a:t>Viviann Brito Mattos</a:t>
            </a:r>
          </a:p>
          <a:p>
            <a:pPr>
              <a:spcBef>
                <a:spcPts val="0"/>
              </a:spcBef>
              <a:spcAft>
                <a:spcPts val="600"/>
              </a:spcAft>
            </a:pPr>
            <a:r>
              <a:rPr lang="pt-BR" sz="1600" dirty="0">
                <a:solidFill>
                  <a:schemeClr val="bg1"/>
                </a:solidFill>
                <a:latin typeface="Cambria" panose="02040503050406030204" pitchFamily="18" charset="0"/>
                <a:ea typeface="Cambria" panose="02040503050406030204" pitchFamily="18" charset="0"/>
              </a:rPr>
              <a:t>Procuradora Regional do Trabalho MPT/RJ</a:t>
            </a:r>
          </a:p>
          <a:p>
            <a:pPr>
              <a:spcBef>
                <a:spcPts val="0"/>
              </a:spcBef>
              <a:spcAft>
                <a:spcPts val="600"/>
              </a:spcAft>
            </a:pPr>
            <a:r>
              <a:rPr lang="pt-BR" sz="1600" dirty="0">
                <a:solidFill>
                  <a:schemeClr val="bg1"/>
                </a:solidFill>
                <a:latin typeface="Cambria" panose="02040503050406030204" pitchFamily="18" charset="0"/>
                <a:ea typeface="Cambria" panose="02040503050406030204" pitchFamily="18" charset="0"/>
              </a:rPr>
              <a:t>Coordenadora Nacional de Promoção da Liberdade Sindical e do Diálogo Social (CONALIS)</a:t>
            </a:r>
          </a:p>
        </p:txBody>
      </p:sp>
      <p:pic>
        <p:nvPicPr>
          <p:cNvPr id="4" name="Imagem 3" descr="Desenho de personagem de desenho animado&#10;&#10;Descrição gerada automaticamente com confiança baixa">
            <a:extLst>
              <a:ext uri="{FF2B5EF4-FFF2-40B4-BE49-F238E27FC236}">
                <a16:creationId xmlns:a16="http://schemas.microsoft.com/office/drawing/2014/main" id="{5E77ABC3-F232-0912-CB2A-428CFB235B75}"/>
              </a:ext>
            </a:extLst>
          </p:cNvPr>
          <p:cNvPicPr>
            <a:picLocks noChangeAspect="1"/>
          </p:cNvPicPr>
          <p:nvPr/>
        </p:nvPicPr>
        <p:blipFill>
          <a:blip r:embed="rId2"/>
          <a:srcRect l="18749" r="18928" b="1"/>
          <a:stretch/>
        </p:blipFill>
        <p:spPr>
          <a:xfrm>
            <a:off x="6795973" y="969893"/>
            <a:ext cx="4684777" cy="4684777"/>
          </a:xfrm>
          <a:prstGeom prst="rect">
            <a:avLst/>
          </a:prstGeom>
        </p:spPr>
      </p:pic>
      <p:grpSp>
        <p:nvGrpSpPr>
          <p:cNvPr id="69" name="Group 68">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70" name="Straight Connector 69">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Imagem 5">
            <a:extLst>
              <a:ext uri="{FF2B5EF4-FFF2-40B4-BE49-F238E27FC236}">
                <a16:creationId xmlns:a16="http://schemas.microsoft.com/office/drawing/2014/main" id="{B8D61439-E849-1463-8DA6-D9AA4509D44B}"/>
              </a:ext>
            </a:extLst>
          </p:cNvPr>
          <p:cNvPicPr>
            <a:picLocks noChangeAspect="1"/>
          </p:cNvPicPr>
          <p:nvPr/>
        </p:nvPicPr>
        <p:blipFill>
          <a:blip r:embed="rId3"/>
          <a:stretch>
            <a:fillRect/>
          </a:stretch>
        </p:blipFill>
        <p:spPr>
          <a:xfrm>
            <a:off x="10362782" y="6140785"/>
            <a:ext cx="1060796" cy="432854"/>
          </a:xfrm>
          <a:prstGeom prst="rect">
            <a:avLst/>
          </a:prstGeom>
        </p:spPr>
      </p:pic>
    </p:spTree>
    <p:extLst>
      <p:ext uri="{BB962C8B-B14F-4D97-AF65-F5344CB8AC3E}">
        <p14:creationId xmlns:p14="http://schemas.microsoft.com/office/powerpoint/2010/main" val="22606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m 3" descr="Desenho de personagem de desenho animado&#10;&#10;Descrição gerada automaticamente com confiança baixa">
            <a:extLst>
              <a:ext uri="{FF2B5EF4-FFF2-40B4-BE49-F238E27FC236}">
                <a16:creationId xmlns:a16="http://schemas.microsoft.com/office/drawing/2014/main" id="{5E77ABC3-F232-0912-CB2A-428CFB235B75}"/>
              </a:ext>
            </a:extLst>
          </p:cNvPr>
          <p:cNvPicPr>
            <a:picLocks noChangeAspect="1"/>
          </p:cNvPicPr>
          <p:nvPr/>
        </p:nvPicPr>
        <p:blipFill>
          <a:blip r:embed="rId3">
            <a:alphaModFix/>
          </a:blip>
          <a:srcRect t="11362" r="1" b="11364"/>
          <a:stretch/>
        </p:blipFill>
        <p:spPr>
          <a:xfrm>
            <a:off x="4149213" y="3603430"/>
            <a:ext cx="8042787" cy="3254570"/>
          </a:xfrm>
          <a:prstGeom prst="rect">
            <a:avLst/>
          </a:prstGeom>
        </p:spPr>
      </p:pic>
      <p:pic>
        <p:nvPicPr>
          <p:cNvPr id="5" name="Imagem 4">
            <a:extLst>
              <a:ext uri="{FF2B5EF4-FFF2-40B4-BE49-F238E27FC236}">
                <a16:creationId xmlns:a16="http://schemas.microsoft.com/office/drawing/2014/main" id="{E34FCBDC-F8B9-EB22-B941-80A42BD767E7}"/>
              </a:ext>
            </a:extLst>
          </p:cNvPr>
          <p:cNvPicPr>
            <a:picLocks noChangeAspect="1"/>
          </p:cNvPicPr>
          <p:nvPr/>
        </p:nvPicPr>
        <p:blipFill>
          <a:blip r:embed="rId4"/>
          <a:srcRect t="14936" r="-1" b="6029"/>
          <a:stretch/>
        </p:blipFill>
        <p:spPr>
          <a:xfrm>
            <a:off x="4277032" y="56132"/>
            <a:ext cx="7914967" cy="3587191"/>
          </a:xfrm>
          <a:prstGeom prst="rect">
            <a:avLst/>
          </a:prstGeom>
        </p:spPr>
      </p:pic>
      <p:sp>
        <p:nvSpPr>
          <p:cNvPr id="80" name="Rectangle 79">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F5C76B-01CD-05C4-C025-BEE718B46F89}"/>
              </a:ext>
            </a:extLst>
          </p:cNvPr>
          <p:cNvSpPr>
            <a:spLocks noGrp="1"/>
          </p:cNvSpPr>
          <p:nvPr>
            <p:ph type="ctrTitle"/>
          </p:nvPr>
        </p:nvSpPr>
        <p:spPr>
          <a:xfrm>
            <a:off x="838200" y="611054"/>
            <a:ext cx="4490884" cy="2387600"/>
          </a:xfrm>
        </p:spPr>
        <p:txBody>
          <a:bodyPr>
            <a:normAutofit fontScale="90000"/>
          </a:bodyPr>
          <a:lstStyle/>
          <a:p>
            <a:r>
              <a:rPr lang="pt-BR" sz="4600" dirty="0">
                <a:solidFill>
                  <a:schemeClr val="bg1"/>
                </a:solidFill>
                <a:latin typeface="Cambria" panose="02040503050406030204" pitchFamily="18" charset="0"/>
                <a:ea typeface="Cambria" panose="02040503050406030204" pitchFamily="18" charset="0"/>
              </a:rPr>
              <a:t>Recusa arbitrária em participar da negociação coletiva</a:t>
            </a:r>
          </a:p>
        </p:txBody>
      </p:sp>
      <p:sp>
        <p:nvSpPr>
          <p:cNvPr id="3" name="Subtítulo 2">
            <a:extLst>
              <a:ext uri="{FF2B5EF4-FFF2-40B4-BE49-F238E27FC236}">
                <a16:creationId xmlns:a16="http://schemas.microsoft.com/office/drawing/2014/main" id="{D2887EEA-BBAB-1520-3C62-9E2CB125F45A}"/>
              </a:ext>
            </a:extLst>
          </p:cNvPr>
          <p:cNvSpPr>
            <a:spLocks noGrp="1"/>
          </p:cNvSpPr>
          <p:nvPr>
            <p:ph type="subTitle" idx="1"/>
          </p:nvPr>
        </p:nvSpPr>
        <p:spPr>
          <a:xfrm>
            <a:off x="838200" y="3902075"/>
            <a:ext cx="5395912" cy="1655762"/>
          </a:xfrm>
        </p:spPr>
        <p:txBody>
          <a:bodyPr>
            <a:normAutofit/>
          </a:bodyPr>
          <a:lstStyle/>
          <a:p>
            <a:pPr>
              <a:spcBef>
                <a:spcPts val="0"/>
              </a:spcBef>
              <a:spcAft>
                <a:spcPts val="600"/>
              </a:spcAft>
            </a:pPr>
            <a:r>
              <a:rPr lang="pt-BR" sz="2000" dirty="0">
                <a:solidFill>
                  <a:schemeClr val="bg1"/>
                </a:solidFill>
                <a:latin typeface="Cambria" panose="02040503050406030204" pitchFamily="18" charset="0"/>
                <a:ea typeface="Cambria" panose="02040503050406030204" pitchFamily="18" charset="0"/>
              </a:rPr>
              <a:t>viola o princípio da </a:t>
            </a:r>
            <a:r>
              <a:rPr lang="pt-BR" sz="2000" dirty="0" err="1">
                <a:solidFill>
                  <a:schemeClr val="bg1"/>
                </a:solidFill>
                <a:latin typeface="Cambria" panose="02040503050406030204" pitchFamily="18" charset="0"/>
                <a:ea typeface="Cambria" panose="02040503050406030204" pitchFamily="18" charset="0"/>
              </a:rPr>
              <a:t>inescusabilidade</a:t>
            </a:r>
            <a:r>
              <a:rPr lang="pt-BR" sz="2000" dirty="0">
                <a:solidFill>
                  <a:schemeClr val="bg1"/>
                </a:solidFill>
                <a:latin typeface="Cambria" panose="02040503050406030204" pitchFamily="18" charset="0"/>
                <a:ea typeface="Cambria" panose="02040503050406030204" pitchFamily="18" charset="0"/>
              </a:rPr>
              <a:t> negocial e o princípio da boa-fé e suas derivações que são os deveres da lealdade e transparência, acobertando-se a parte de justificativas vazias para rejeitar a negociação</a:t>
            </a:r>
          </a:p>
        </p:txBody>
      </p:sp>
      <p:cxnSp>
        <p:nvCxnSpPr>
          <p:cNvPr id="82" name="Straight Connector 81">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Imagem 5">
            <a:extLst>
              <a:ext uri="{FF2B5EF4-FFF2-40B4-BE49-F238E27FC236}">
                <a16:creationId xmlns:a16="http://schemas.microsoft.com/office/drawing/2014/main" id="{B8D61439-E849-1463-8DA6-D9AA4509D44B}"/>
              </a:ext>
            </a:extLst>
          </p:cNvPr>
          <p:cNvPicPr>
            <a:picLocks noChangeAspect="1"/>
          </p:cNvPicPr>
          <p:nvPr/>
        </p:nvPicPr>
        <p:blipFill>
          <a:blip r:embed="rId5"/>
          <a:stretch>
            <a:fillRect/>
          </a:stretch>
        </p:blipFill>
        <p:spPr>
          <a:xfrm>
            <a:off x="568333" y="6292129"/>
            <a:ext cx="1060796" cy="432854"/>
          </a:xfrm>
          <a:prstGeom prst="rect">
            <a:avLst/>
          </a:prstGeom>
        </p:spPr>
      </p:pic>
      <p:cxnSp>
        <p:nvCxnSpPr>
          <p:cNvPr id="8" name="Conector de Seta Reta 7">
            <a:extLst>
              <a:ext uri="{FF2B5EF4-FFF2-40B4-BE49-F238E27FC236}">
                <a16:creationId xmlns:a16="http://schemas.microsoft.com/office/drawing/2014/main" id="{3D273F2A-1E84-A473-E89A-E80ED27232BB}"/>
              </a:ext>
            </a:extLst>
          </p:cNvPr>
          <p:cNvCxnSpPr/>
          <p:nvPr/>
        </p:nvCxnSpPr>
        <p:spPr>
          <a:xfrm>
            <a:off x="5728519" y="845574"/>
            <a:ext cx="1189703"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9" name="Imagem 8">
            <a:extLst>
              <a:ext uri="{FF2B5EF4-FFF2-40B4-BE49-F238E27FC236}">
                <a16:creationId xmlns:a16="http://schemas.microsoft.com/office/drawing/2014/main" id="{4317018A-8660-65B8-5DA0-F8D095F89DA1}"/>
              </a:ext>
            </a:extLst>
          </p:cNvPr>
          <p:cNvPicPr>
            <a:picLocks noChangeAspect="1"/>
          </p:cNvPicPr>
          <p:nvPr/>
        </p:nvPicPr>
        <p:blipFill>
          <a:blip r:embed="rId6"/>
          <a:stretch>
            <a:fillRect/>
          </a:stretch>
        </p:blipFill>
        <p:spPr>
          <a:xfrm>
            <a:off x="5728519" y="1581100"/>
            <a:ext cx="1274174" cy="164606"/>
          </a:xfrm>
          <a:prstGeom prst="rect">
            <a:avLst/>
          </a:prstGeom>
        </p:spPr>
      </p:pic>
      <p:pic>
        <p:nvPicPr>
          <p:cNvPr id="10" name="Imagem 9">
            <a:extLst>
              <a:ext uri="{FF2B5EF4-FFF2-40B4-BE49-F238E27FC236}">
                <a16:creationId xmlns:a16="http://schemas.microsoft.com/office/drawing/2014/main" id="{B32AC50D-C963-654A-0BC0-285B75E026FE}"/>
              </a:ext>
            </a:extLst>
          </p:cNvPr>
          <p:cNvPicPr>
            <a:picLocks noChangeAspect="1"/>
          </p:cNvPicPr>
          <p:nvPr/>
        </p:nvPicPr>
        <p:blipFill>
          <a:blip r:embed="rId6"/>
          <a:stretch>
            <a:fillRect/>
          </a:stretch>
        </p:blipFill>
        <p:spPr>
          <a:xfrm>
            <a:off x="5728519" y="2434848"/>
            <a:ext cx="1274174" cy="164606"/>
          </a:xfrm>
          <a:prstGeom prst="rect">
            <a:avLst/>
          </a:prstGeom>
        </p:spPr>
      </p:pic>
      <p:sp>
        <p:nvSpPr>
          <p:cNvPr id="12" name="CaixaDeTexto 11">
            <a:extLst>
              <a:ext uri="{FF2B5EF4-FFF2-40B4-BE49-F238E27FC236}">
                <a16:creationId xmlns:a16="http://schemas.microsoft.com/office/drawing/2014/main" id="{A24EE7ED-30CE-4461-0E34-34BC9D8DCA22}"/>
              </a:ext>
            </a:extLst>
          </p:cNvPr>
          <p:cNvSpPr txBox="1"/>
          <p:nvPr/>
        </p:nvSpPr>
        <p:spPr>
          <a:xfrm>
            <a:off x="7063863" y="660908"/>
            <a:ext cx="3551903" cy="369332"/>
          </a:xfrm>
          <a:prstGeom prst="rect">
            <a:avLst/>
          </a:prstGeom>
          <a:noFill/>
        </p:spPr>
        <p:txBody>
          <a:bodyPr wrap="square">
            <a:spAutoFit/>
          </a:bodyPr>
          <a:lstStyle/>
          <a:p>
            <a:r>
              <a:rPr lang="pt-BR" dirty="0">
                <a:solidFill>
                  <a:srgbClr val="FF0000"/>
                </a:solidFill>
                <a:latin typeface="Cambria" panose="02040503050406030204" pitchFamily="18" charset="0"/>
                <a:ea typeface="Cambria" panose="02040503050406030204" pitchFamily="18" charset="0"/>
              </a:rPr>
              <a:t>recusa desprovida de fundamento</a:t>
            </a:r>
          </a:p>
        </p:txBody>
      </p:sp>
      <p:sp>
        <p:nvSpPr>
          <p:cNvPr id="14" name="CaixaDeTexto 13">
            <a:extLst>
              <a:ext uri="{FF2B5EF4-FFF2-40B4-BE49-F238E27FC236}">
                <a16:creationId xmlns:a16="http://schemas.microsoft.com/office/drawing/2014/main" id="{1E8168D8-E0D3-D96D-2B15-D1C83405FD35}"/>
              </a:ext>
            </a:extLst>
          </p:cNvPr>
          <p:cNvSpPr txBox="1"/>
          <p:nvPr/>
        </p:nvSpPr>
        <p:spPr>
          <a:xfrm>
            <a:off x="7063863" y="1458677"/>
            <a:ext cx="4603954" cy="369332"/>
          </a:xfrm>
          <a:prstGeom prst="rect">
            <a:avLst/>
          </a:prstGeom>
          <a:noFill/>
        </p:spPr>
        <p:txBody>
          <a:bodyPr wrap="square">
            <a:spAutoFit/>
          </a:bodyPr>
          <a:lstStyle/>
          <a:p>
            <a:r>
              <a:rPr lang="pt-BR" dirty="0">
                <a:solidFill>
                  <a:srgbClr val="FF0000"/>
                </a:solidFill>
                <a:latin typeface="Cambria" panose="02040503050406030204" pitchFamily="18" charset="0"/>
                <a:ea typeface="Cambria" panose="02040503050406030204" pitchFamily="18" charset="0"/>
              </a:rPr>
              <a:t>manifestada por mero capricho ou por má-fé</a:t>
            </a:r>
          </a:p>
        </p:txBody>
      </p:sp>
      <p:sp>
        <p:nvSpPr>
          <p:cNvPr id="16" name="CaixaDeTexto 15">
            <a:extLst>
              <a:ext uri="{FF2B5EF4-FFF2-40B4-BE49-F238E27FC236}">
                <a16:creationId xmlns:a16="http://schemas.microsoft.com/office/drawing/2014/main" id="{A079D544-838A-7FDD-7CC7-39FDCECB7274}"/>
              </a:ext>
            </a:extLst>
          </p:cNvPr>
          <p:cNvSpPr txBox="1"/>
          <p:nvPr/>
        </p:nvSpPr>
        <p:spPr>
          <a:xfrm>
            <a:off x="7063863" y="2300707"/>
            <a:ext cx="3971899" cy="369332"/>
          </a:xfrm>
          <a:prstGeom prst="rect">
            <a:avLst/>
          </a:prstGeom>
          <a:noFill/>
        </p:spPr>
        <p:txBody>
          <a:bodyPr wrap="square">
            <a:spAutoFit/>
          </a:bodyPr>
          <a:lstStyle/>
          <a:p>
            <a:r>
              <a:rPr lang="pt-BR" dirty="0">
                <a:solidFill>
                  <a:srgbClr val="FF0000"/>
                </a:solidFill>
                <a:latin typeface="Cambria" panose="02040503050406030204" pitchFamily="18" charset="0"/>
                <a:ea typeface="Cambria" panose="02040503050406030204" pitchFamily="18" charset="0"/>
              </a:rPr>
              <a:t>objetivo de frustrar a autocomposição</a:t>
            </a:r>
          </a:p>
        </p:txBody>
      </p:sp>
    </p:spTree>
    <p:extLst>
      <p:ext uri="{BB962C8B-B14F-4D97-AF65-F5344CB8AC3E}">
        <p14:creationId xmlns:p14="http://schemas.microsoft.com/office/powerpoint/2010/main" val="220099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m 3" descr="Desenho de personagem de desenho animado&#10;&#10;Descrição gerada automaticamente com confiança baixa">
            <a:extLst>
              <a:ext uri="{FF2B5EF4-FFF2-40B4-BE49-F238E27FC236}">
                <a16:creationId xmlns:a16="http://schemas.microsoft.com/office/drawing/2014/main" id="{5E77ABC3-F232-0912-CB2A-428CFB235B75}"/>
              </a:ext>
            </a:extLst>
          </p:cNvPr>
          <p:cNvPicPr>
            <a:picLocks noChangeAspect="1"/>
          </p:cNvPicPr>
          <p:nvPr/>
        </p:nvPicPr>
        <p:blipFill>
          <a:blip r:embed="rId3">
            <a:alphaModFix/>
          </a:blip>
          <a:srcRect t="11362" r="1" b="11364"/>
          <a:stretch/>
        </p:blipFill>
        <p:spPr>
          <a:xfrm>
            <a:off x="4149213" y="3603430"/>
            <a:ext cx="8042787" cy="3254570"/>
          </a:xfrm>
          <a:prstGeom prst="rect">
            <a:avLst/>
          </a:prstGeom>
        </p:spPr>
      </p:pic>
      <p:pic>
        <p:nvPicPr>
          <p:cNvPr id="5" name="Imagem 4">
            <a:extLst>
              <a:ext uri="{FF2B5EF4-FFF2-40B4-BE49-F238E27FC236}">
                <a16:creationId xmlns:a16="http://schemas.microsoft.com/office/drawing/2014/main" id="{E34FCBDC-F8B9-EB22-B941-80A42BD767E7}"/>
              </a:ext>
            </a:extLst>
          </p:cNvPr>
          <p:cNvPicPr>
            <a:picLocks noChangeAspect="1"/>
          </p:cNvPicPr>
          <p:nvPr/>
        </p:nvPicPr>
        <p:blipFill>
          <a:blip r:embed="rId4"/>
          <a:srcRect t="14936" r="-1" b="6029"/>
          <a:stretch/>
        </p:blipFill>
        <p:spPr>
          <a:xfrm>
            <a:off x="4277032" y="56132"/>
            <a:ext cx="7914967" cy="3587191"/>
          </a:xfrm>
          <a:prstGeom prst="rect">
            <a:avLst/>
          </a:prstGeom>
        </p:spPr>
      </p:pic>
      <p:sp>
        <p:nvSpPr>
          <p:cNvPr id="80" name="Rectangle 79">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F5C76B-01CD-05C4-C025-BEE718B46F89}"/>
              </a:ext>
            </a:extLst>
          </p:cNvPr>
          <p:cNvSpPr>
            <a:spLocks noGrp="1"/>
          </p:cNvSpPr>
          <p:nvPr>
            <p:ph type="ctrTitle"/>
          </p:nvPr>
        </p:nvSpPr>
        <p:spPr>
          <a:xfrm>
            <a:off x="838200" y="611054"/>
            <a:ext cx="4490884" cy="2387600"/>
          </a:xfrm>
        </p:spPr>
        <p:txBody>
          <a:bodyPr>
            <a:normAutofit fontScale="90000"/>
          </a:bodyPr>
          <a:lstStyle/>
          <a:p>
            <a:r>
              <a:rPr lang="pt-BR" sz="4600" dirty="0">
                <a:solidFill>
                  <a:schemeClr val="bg1"/>
                </a:solidFill>
                <a:latin typeface="Cambria" panose="02040503050406030204" pitchFamily="18" charset="0"/>
                <a:ea typeface="Cambria" panose="02040503050406030204" pitchFamily="18" charset="0"/>
              </a:rPr>
              <a:t>Recusa arbitrária em participar da negociação coletiva</a:t>
            </a:r>
          </a:p>
        </p:txBody>
      </p:sp>
      <p:cxnSp>
        <p:nvCxnSpPr>
          <p:cNvPr id="82" name="Straight Connector 81">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Imagem 5">
            <a:extLst>
              <a:ext uri="{FF2B5EF4-FFF2-40B4-BE49-F238E27FC236}">
                <a16:creationId xmlns:a16="http://schemas.microsoft.com/office/drawing/2014/main" id="{B8D61439-E849-1463-8DA6-D9AA4509D44B}"/>
              </a:ext>
            </a:extLst>
          </p:cNvPr>
          <p:cNvPicPr>
            <a:picLocks noChangeAspect="1"/>
          </p:cNvPicPr>
          <p:nvPr/>
        </p:nvPicPr>
        <p:blipFill>
          <a:blip r:embed="rId5"/>
          <a:stretch>
            <a:fillRect/>
          </a:stretch>
        </p:blipFill>
        <p:spPr>
          <a:xfrm>
            <a:off x="568333" y="6292129"/>
            <a:ext cx="1060796" cy="432854"/>
          </a:xfrm>
          <a:prstGeom prst="rect">
            <a:avLst/>
          </a:prstGeom>
        </p:spPr>
      </p:pic>
      <p:cxnSp>
        <p:nvCxnSpPr>
          <p:cNvPr id="8" name="Conector de Seta Reta 7">
            <a:extLst>
              <a:ext uri="{FF2B5EF4-FFF2-40B4-BE49-F238E27FC236}">
                <a16:creationId xmlns:a16="http://schemas.microsoft.com/office/drawing/2014/main" id="{3D273F2A-1E84-A473-E89A-E80ED27232BB}"/>
              </a:ext>
            </a:extLst>
          </p:cNvPr>
          <p:cNvCxnSpPr/>
          <p:nvPr/>
        </p:nvCxnSpPr>
        <p:spPr>
          <a:xfrm>
            <a:off x="5728519" y="845574"/>
            <a:ext cx="1189703"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9" name="Imagem 8">
            <a:extLst>
              <a:ext uri="{FF2B5EF4-FFF2-40B4-BE49-F238E27FC236}">
                <a16:creationId xmlns:a16="http://schemas.microsoft.com/office/drawing/2014/main" id="{4317018A-8660-65B8-5DA0-F8D095F89DA1}"/>
              </a:ext>
            </a:extLst>
          </p:cNvPr>
          <p:cNvPicPr>
            <a:picLocks noChangeAspect="1"/>
          </p:cNvPicPr>
          <p:nvPr/>
        </p:nvPicPr>
        <p:blipFill>
          <a:blip r:embed="rId6"/>
          <a:stretch>
            <a:fillRect/>
          </a:stretch>
        </p:blipFill>
        <p:spPr>
          <a:xfrm>
            <a:off x="5644048" y="2447886"/>
            <a:ext cx="1274174" cy="164606"/>
          </a:xfrm>
          <a:prstGeom prst="rect">
            <a:avLst/>
          </a:prstGeom>
        </p:spPr>
      </p:pic>
      <p:sp>
        <p:nvSpPr>
          <p:cNvPr id="12" name="CaixaDeTexto 11">
            <a:extLst>
              <a:ext uri="{FF2B5EF4-FFF2-40B4-BE49-F238E27FC236}">
                <a16:creationId xmlns:a16="http://schemas.microsoft.com/office/drawing/2014/main" id="{A24EE7ED-30CE-4461-0E34-34BC9D8DCA22}"/>
              </a:ext>
            </a:extLst>
          </p:cNvPr>
          <p:cNvSpPr txBox="1"/>
          <p:nvPr/>
        </p:nvSpPr>
        <p:spPr>
          <a:xfrm>
            <a:off x="7063863" y="660908"/>
            <a:ext cx="1704053" cy="369332"/>
          </a:xfrm>
          <a:prstGeom prst="rect">
            <a:avLst/>
          </a:prstGeom>
          <a:noFill/>
        </p:spPr>
        <p:txBody>
          <a:bodyPr wrap="square">
            <a:spAutoFit/>
          </a:bodyPr>
          <a:lstStyle/>
          <a:p>
            <a:r>
              <a:rPr lang="pt-BR" dirty="0">
                <a:solidFill>
                  <a:srgbClr val="FF0000"/>
                </a:solidFill>
                <a:latin typeface="Cambria" panose="02040503050406030204" pitchFamily="18" charset="0"/>
                <a:ea typeface="Cambria" panose="02040503050406030204" pitchFamily="18" charset="0"/>
              </a:rPr>
              <a:t>GREVE</a:t>
            </a:r>
          </a:p>
        </p:txBody>
      </p:sp>
      <p:sp>
        <p:nvSpPr>
          <p:cNvPr id="14" name="CaixaDeTexto 13">
            <a:extLst>
              <a:ext uri="{FF2B5EF4-FFF2-40B4-BE49-F238E27FC236}">
                <a16:creationId xmlns:a16="http://schemas.microsoft.com/office/drawing/2014/main" id="{1E8168D8-E0D3-D96D-2B15-D1C83405FD35}"/>
              </a:ext>
            </a:extLst>
          </p:cNvPr>
          <p:cNvSpPr txBox="1"/>
          <p:nvPr/>
        </p:nvSpPr>
        <p:spPr>
          <a:xfrm>
            <a:off x="6918222" y="2299292"/>
            <a:ext cx="2461168" cy="369332"/>
          </a:xfrm>
          <a:prstGeom prst="rect">
            <a:avLst/>
          </a:prstGeom>
          <a:noFill/>
        </p:spPr>
        <p:txBody>
          <a:bodyPr wrap="square">
            <a:spAutoFit/>
          </a:bodyPr>
          <a:lstStyle/>
          <a:p>
            <a:r>
              <a:rPr lang="pt-BR" dirty="0">
                <a:solidFill>
                  <a:srgbClr val="FF0000"/>
                </a:solidFill>
                <a:latin typeface="Cambria" panose="02040503050406030204" pitchFamily="18" charset="0"/>
                <a:ea typeface="Cambria" panose="02040503050406030204" pitchFamily="18" charset="0"/>
              </a:rPr>
              <a:t>DISSÍDIO COLETIVO</a:t>
            </a:r>
          </a:p>
        </p:txBody>
      </p:sp>
      <p:sp>
        <p:nvSpPr>
          <p:cNvPr id="13" name="Subtítulo 12">
            <a:extLst>
              <a:ext uri="{FF2B5EF4-FFF2-40B4-BE49-F238E27FC236}">
                <a16:creationId xmlns:a16="http://schemas.microsoft.com/office/drawing/2014/main" id="{1C095527-8141-2F6E-D5D2-1339150B9187}"/>
              </a:ext>
            </a:extLst>
          </p:cNvPr>
          <p:cNvSpPr>
            <a:spLocks noGrp="1"/>
          </p:cNvSpPr>
          <p:nvPr>
            <p:ph type="subTitle" idx="1"/>
          </p:nvPr>
        </p:nvSpPr>
        <p:spPr>
          <a:xfrm>
            <a:off x="1072048" y="4267706"/>
            <a:ext cx="9144000" cy="1655762"/>
          </a:xfrm>
        </p:spPr>
        <p:txBody>
          <a:bodyPr>
            <a:normAutofit fontScale="92500"/>
          </a:bodyPr>
          <a:lstStyle/>
          <a:p>
            <a:r>
              <a:rPr lang="pt-BR" dirty="0">
                <a:solidFill>
                  <a:schemeClr val="bg1"/>
                </a:solidFill>
                <a:latin typeface="Cambria" panose="02040503050406030204" pitchFamily="18" charset="0"/>
                <a:ea typeface="Cambria" panose="02040503050406030204" pitchFamily="18" charset="0"/>
              </a:rPr>
              <a:t>Art. 114, §2º, CF/88. Recusando-se qualquer das partes à negociação coletiva ou à arbitragem, é facultado às mesmas, de comum acordo, ajuizar dissídio coletivo de natureza econômica, podendo a Justiça do Trabalho decidir o conflito, respeitadas as disposições mínimas legais de proteção ao trabalho, bem como as convencionadas anteriormente</a:t>
            </a:r>
            <a:r>
              <a:rPr lang="pt-BR" dirty="0"/>
              <a:t>. </a:t>
            </a:r>
          </a:p>
        </p:txBody>
      </p:sp>
    </p:spTree>
    <p:extLst>
      <p:ext uri="{BB962C8B-B14F-4D97-AF65-F5344CB8AC3E}">
        <p14:creationId xmlns:p14="http://schemas.microsoft.com/office/powerpoint/2010/main" val="7194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ço Reservado para Texto 3">
            <a:extLst>
              <a:ext uri="{FF2B5EF4-FFF2-40B4-BE49-F238E27FC236}">
                <a16:creationId xmlns:a16="http://schemas.microsoft.com/office/drawing/2014/main" id="{4F63E4E9-BAE6-BB47-E555-3B90856FC8BD}"/>
              </a:ext>
            </a:extLst>
          </p:cNvPr>
          <p:cNvSpPr>
            <a:spLocks noGrp="1"/>
          </p:cNvSpPr>
          <p:nvPr>
            <p:ph type="body" sz="half" idx="2"/>
          </p:nvPr>
        </p:nvSpPr>
        <p:spPr>
          <a:xfrm>
            <a:off x="838200" y="841376"/>
            <a:ext cx="4756842" cy="4759324"/>
          </a:xfrm>
        </p:spPr>
        <p:txBody>
          <a:bodyPr vert="horz" lIns="91440" tIns="45720" rIns="91440" bIns="45720" rtlCol="0">
            <a:normAutofit/>
          </a:bodyPr>
          <a:lstStyle/>
          <a:p>
            <a:pPr algn="ctr"/>
            <a:r>
              <a:rPr lang="pt-BR" sz="2400" dirty="0">
                <a:solidFill>
                  <a:schemeClr val="bg1">
                    <a:alpha val="80000"/>
                  </a:schemeClr>
                </a:solidFill>
                <a:latin typeface="Cambria" panose="02040503050406030204" pitchFamily="18" charset="0"/>
                <a:ea typeface="Cambria" panose="02040503050406030204" pitchFamily="18" charset="0"/>
              </a:rPr>
              <a:t>Dissídio coletivo é “ação judicial por meio da qual a Justiça do Trabalho aprecia e julga um conflito coletivo de trabalho, primordialmente, com fulcro no poder normativo, isto é, mediante uma atividade regulamentar consistente na faculdade de estabelecimento de normas e condições de trabalho para reger as relações individuais e coletivas de trabalho entre trabalhadores e empregadores representados (...)”</a:t>
            </a:r>
            <a:endParaRPr lang="en-US" sz="2400" dirty="0">
              <a:solidFill>
                <a:schemeClr val="bg1">
                  <a:alpha val="80000"/>
                </a:schemeClr>
              </a:solidFill>
              <a:latin typeface="Cambria" panose="02040503050406030204" pitchFamily="18" charset="0"/>
              <a:ea typeface="Cambria" panose="02040503050406030204" pitchFamily="18" charset="0"/>
            </a:endParaRPr>
          </a:p>
        </p:txBody>
      </p:sp>
      <p:grpSp>
        <p:nvGrpSpPr>
          <p:cNvPr id="31" name="Group 18">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32" name="Group 19">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34" name="Freeform: Shape 23">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4">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6" name="Group 20">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2" name="Freeform: Shape 21">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2">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12" name="Espaço Reservado para Imagem 11">
            <a:extLst>
              <a:ext uri="{FF2B5EF4-FFF2-40B4-BE49-F238E27FC236}">
                <a16:creationId xmlns:a16="http://schemas.microsoft.com/office/drawing/2014/main" id="{C6562280-9F6A-FA31-C356-E9E7860C17EF}"/>
              </a:ext>
            </a:extLst>
          </p:cNvPr>
          <p:cNvPicPr>
            <a:picLocks noGrp="1" noChangeAspect="1"/>
          </p:cNvPicPr>
          <p:nvPr>
            <p:ph type="pic" idx="1"/>
          </p:nvPr>
        </p:nvPicPr>
        <p:blipFill>
          <a:blip r:embed="rId4"/>
          <a:srcRect l="12007" r="12007"/>
          <a:stretch>
            <a:fillRect/>
          </a:stretch>
        </p:blipFill>
        <p:spPr>
          <a:xfrm>
            <a:off x="6786726" y="1350833"/>
            <a:ext cx="3879524" cy="3063347"/>
          </a:xfrm>
          <a:prstGeom prst="rect">
            <a:avLst/>
          </a:prstGeom>
        </p:spPr>
      </p:pic>
      <p:pic>
        <p:nvPicPr>
          <p:cNvPr id="38" name="Imagem 37">
            <a:extLst>
              <a:ext uri="{FF2B5EF4-FFF2-40B4-BE49-F238E27FC236}">
                <a16:creationId xmlns:a16="http://schemas.microsoft.com/office/drawing/2014/main" id="{1C894EEB-4C8E-055E-5674-F0DDB2B8FF9F}"/>
              </a:ext>
            </a:extLst>
          </p:cNvPr>
          <p:cNvPicPr>
            <a:picLocks noChangeAspect="1"/>
          </p:cNvPicPr>
          <p:nvPr/>
        </p:nvPicPr>
        <p:blipFill>
          <a:blip r:embed="rId5"/>
          <a:stretch>
            <a:fillRect/>
          </a:stretch>
        </p:blipFill>
        <p:spPr>
          <a:xfrm>
            <a:off x="468501" y="6091575"/>
            <a:ext cx="1060796" cy="432854"/>
          </a:xfrm>
          <a:prstGeom prst="rect">
            <a:avLst/>
          </a:prstGeom>
        </p:spPr>
      </p:pic>
    </p:spTree>
    <p:extLst>
      <p:ext uri="{BB962C8B-B14F-4D97-AF65-F5344CB8AC3E}">
        <p14:creationId xmlns:p14="http://schemas.microsoft.com/office/powerpoint/2010/main" val="190902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8">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32" name="Group 19">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34" name="Freeform: Shape 23">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4">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6" name="Group 20">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2" name="Freeform: Shape 21">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2">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12" name="Espaço Reservado para Imagem 11">
            <a:extLst>
              <a:ext uri="{FF2B5EF4-FFF2-40B4-BE49-F238E27FC236}">
                <a16:creationId xmlns:a16="http://schemas.microsoft.com/office/drawing/2014/main" id="{C6562280-9F6A-FA31-C356-E9E7860C17EF}"/>
              </a:ext>
            </a:extLst>
          </p:cNvPr>
          <p:cNvPicPr>
            <a:picLocks noGrp="1" noChangeAspect="1"/>
          </p:cNvPicPr>
          <p:nvPr>
            <p:ph type="pic" idx="1"/>
          </p:nvPr>
        </p:nvPicPr>
        <p:blipFill>
          <a:blip r:embed="rId4"/>
          <a:srcRect l="12007" r="12007"/>
          <a:stretch>
            <a:fillRect/>
          </a:stretch>
        </p:blipFill>
        <p:spPr>
          <a:xfrm>
            <a:off x="6786726" y="1350833"/>
            <a:ext cx="3879524" cy="3063347"/>
          </a:xfrm>
          <a:prstGeom prst="rect">
            <a:avLst/>
          </a:prstGeom>
        </p:spPr>
      </p:pic>
      <p:pic>
        <p:nvPicPr>
          <p:cNvPr id="6" name="Imagem 5">
            <a:extLst>
              <a:ext uri="{FF2B5EF4-FFF2-40B4-BE49-F238E27FC236}">
                <a16:creationId xmlns:a16="http://schemas.microsoft.com/office/drawing/2014/main" id="{08609650-591F-7E63-D215-5C46F66C90B8}"/>
              </a:ext>
            </a:extLst>
          </p:cNvPr>
          <p:cNvPicPr>
            <a:picLocks noChangeAspect="1"/>
          </p:cNvPicPr>
          <p:nvPr/>
        </p:nvPicPr>
        <p:blipFill>
          <a:blip r:embed="rId5"/>
          <a:stretch>
            <a:fillRect/>
          </a:stretch>
        </p:blipFill>
        <p:spPr>
          <a:xfrm>
            <a:off x="347056" y="6195918"/>
            <a:ext cx="1060796" cy="432854"/>
          </a:xfrm>
          <a:prstGeom prst="rect">
            <a:avLst/>
          </a:prstGeom>
        </p:spPr>
      </p:pic>
      <p:graphicFrame>
        <p:nvGraphicFramePr>
          <p:cNvPr id="7" name="Diagrama 6">
            <a:extLst>
              <a:ext uri="{FF2B5EF4-FFF2-40B4-BE49-F238E27FC236}">
                <a16:creationId xmlns:a16="http://schemas.microsoft.com/office/drawing/2014/main" id="{D7B76240-099A-48AC-9FDC-DE5C7F2800F5}"/>
              </a:ext>
            </a:extLst>
          </p:cNvPr>
          <p:cNvGraphicFramePr/>
          <p:nvPr>
            <p:extLst>
              <p:ext uri="{D42A27DB-BD31-4B8C-83A1-F6EECF244321}">
                <p14:modId xmlns:p14="http://schemas.microsoft.com/office/powerpoint/2010/main" val="1420057447"/>
              </p:ext>
            </p:extLst>
          </p:nvPr>
        </p:nvGraphicFramePr>
        <p:xfrm>
          <a:off x="347056" y="757382"/>
          <a:ext cx="6506326" cy="47915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2053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0C0641A-95CC-48F1-0638-2C163569EC9A}"/>
              </a:ext>
            </a:extLst>
          </p:cNvPr>
          <p:cNvPicPr>
            <a:picLocks noChangeAspect="1"/>
          </p:cNvPicPr>
          <p:nvPr/>
        </p:nvPicPr>
        <p:blipFill>
          <a:blip r:embed="rId2"/>
          <a:stretch>
            <a:fillRect/>
          </a:stretch>
        </p:blipFill>
        <p:spPr>
          <a:xfrm>
            <a:off x="720437" y="155333"/>
            <a:ext cx="9264072" cy="6381369"/>
          </a:xfrm>
          <a:prstGeom prst="rect">
            <a:avLst/>
          </a:prstGeom>
        </p:spPr>
      </p:pic>
      <p:pic>
        <p:nvPicPr>
          <p:cNvPr id="3" name="Imagem 2">
            <a:extLst>
              <a:ext uri="{FF2B5EF4-FFF2-40B4-BE49-F238E27FC236}">
                <a16:creationId xmlns:a16="http://schemas.microsoft.com/office/drawing/2014/main" id="{6B3E15F1-D83B-9A80-30B0-069E1AA7C71E}"/>
              </a:ext>
            </a:extLst>
          </p:cNvPr>
          <p:cNvPicPr>
            <a:picLocks noChangeAspect="1"/>
          </p:cNvPicPr>
          <p:nvPr/>
        </p:nvPicPr>
        <p:blipFill>
          <a:blip r:embed="rId3"/>
          <a:stretch>
            <a:fillRect/>
          </a:stretch>
        </p:blipFill>
        <p:spPr>
          <a:xfrm>
            <a:off x="9245602" y="517236"/>
            <a:ext cx="2946397" cy="2321964"/>
          </a:xfrm>
          <a:prstGeom prst="rect">
            <a:avLst/>
          </a:prstGeom>
        </p:spPr>
      </p:pic>
      <p:pic>
        <p:nvPicPr>
          <p:cNvPr id="4" name="Imagem 3">
            <a:extLst>
              <a:ext uri="{FF2B5EF4-FFF2-40B4-BE49-F238E27FC236}">
                <a16:creationId xmlns:a16="http://schemas.microsoft.com/office/drawing/2014/main" id="{42FD2784-22E3-F470-925D-3543A12BBA7A}"/>
              </a:ext>
            </a:extLst>
          </p:cNvPr>
          <p:cNvPicPr>
            <a:picLocks noChangeAspect="1"/>
          </p:cNvPicPr>
          <p:nvPr/>
        </p:nvPicPr>
        <p:blipFill>
          <a:blip r:embed="rId4"/>
          <a:stretch>
            <a:fillRect/>
          </a:stretch>
        </p:blipFill>
        <p:spPr>
          <a:xfrm>
            <a:off x="10806547" y="6223273"/>
            <a:ext cx="1060796" cy="432854"/>
          </a:xfrm>
          <a:prstGeom prst="rect">
            <a:avLst/>
          </a:prstGeom>
        </p:spPr>
      </p:pic>
    </p:spTree>
    <p:extLst>
      <p:ext uri="{BB962C8B-B14F-4D97-AF65-F5344CB8AC3E}">
        <p14:creationId xmlns:p14="http://schemas.microsoft.com/office/powerpoint/2010/main" val="10112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4207721D-D9B6-B713-7DC0-CBFDCE6CE7E5}"/>
              </a:ext>
            </a:extLst>
          </p:cNvPr>
          <p:cNvPicPr>
            <a:picLocks noChangeAspect="1"/>
          </p:cNvPicPr>
          <p:nvPr/>
        </p:nvPicPr>
        <p:blipFill>
          <a:blip r:embed="rId2"/>
          <a:stretch>
            <a:fillRect/>
          </a:stretch>
        </p:blipFill>
        <p:spPr>
          <a:xfrm>
            <a:off x="6176433" y="1521904"/>
            <a:ext cx="5372100" cy="3814191"/>
          </a:xfrm>
          <a:prstGeom prst="rect">
            <a:avLst/>
          </a:prstGeom>
        </p:spPr>
      </p:pic>
      <p:sp>
        <p:nvSpPr>
          <p:cNvPr id="10" name="Rectangle 9">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FC441A27-80FD-53C6-CC78-A90CE717B0C4}"/>
              </a:ext>
            </a:extLst>
          </p:cNvPr>
          <p:cNvPicPr>
            <a:picLocks noChangeAspect="1"/>
          </p:cNvPicPr>
          <p:nvPr/>
        </p:nvPicPr>
        <p:blipFill>
          <a:blip r:embed="rId3"/>
          <a:stretch>
            <a:fillRect/>
          </a:stretch>
        </p:blipFill>
        <p:spPr>
          <a:xfrm>
            <a:off x="643466" y="1313736"/>
            <a:ext cx="5372099" cy="4230527"/>
          </a:xfrm>
          <a:prstGeom prst="rect">
            <a:avLst/>
          </a:prstGeom>
        </p:spPr>
      </p:pic>
      <p:pic>
        <p:nvPicPr>
          <p:cNvPr id="4" name="Imagem 3">
            <a:extLst>
              <a:ext uri="{FF2B5EF4-FFF2-40B4-BE49-F238E27FC236}">
                <a16:creationId xmlns:a16="http://schemas.microsoft.com/office/drawing/2014/main" id="{BA369340-B73B-19C6-6726-016F137430A8}"/>
              </a:ext>
            </a:extLst>
          </p:cNvPr>
          <p:cNvPicPr>
            <a:picLocks noChangeAspect="1"/>
          </p:cNvPicPr>
          <p:nvPr/>
        </p:nvPicPr>
        <p:blipFill>
          <a:blip r:embed="rId4"/>
          <a:stretch>
            <a:fillRect/>
          </a:stretch>
        </p:blipFill>
        <p:spPr>
          <a:xfrm>
            <a:off x="10512752" y="5816155"/>
            <a:ext cx="1060796" cy="432854"/>
          </a:xfrm>
          <a:prstGeom prst="rect">
            <a:avLst/>
          </a:prstGeom>
        </p:spPr>
      </p:pic>
    </p:spTree>
    <p:extLst>
      <p:ext uri="{BB962C8B-B14F-4D97-AF65-F5344CB8AC3E}">
        <p14:creationId xmlns:p14="http://schemas.microsoft.com/office/powerpoint/2010/main" val="14074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CaixaDeTexto 2">
            <a:extLst>
              <a:ext uri="{FF2B5EF4-FFF2-40B4-BE49-F238E27FC236}">
                <a16:creationId xmlns:a16="http://schemas.microsoft.com/office/drawing/2014/main" id="{B0C1CE15-B8F4-0249-8BAE-474FD15A2AF4}"/>
              </a:ext>
            </a:extLst>
          </p:cNvPr>
          <p:cNvSpPr txBox="1"/>
          <p:nvPr/>
        </p:nvSpPr>
        <p:spPr>
          <a:xfrm>
            <a:off x="130136" y="393227"/>
            <a:ext cx="4916952" cy="211298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dirty="0" err="1">
                <a:solidFill>
                  <a:schemeClr val="bg1"/>
                </a:solidFill>
                <a:latin typeface="Cambria" panose="02040503050406030204" pitchFamily="18" charset="0"/>
                <a:ea typeface="Cambria" panose="02040503050406030204" pitchFamily="18" charset="0"/>
                <a:cs typeface="+mj-cs"/>
              </a:rPr>
              <a:t>Comum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acordo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em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Dissídio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coletivo</a:t>
            </a:r>
            <a:r>
              <a:rPr lang="en-US" sz="4800" dirty="0">
                <a:solidFill>
                  <a:schemeClr val="bg1"/>
                </a:solidFill>
                <a:latin typeface="Cambria" panose="02040503050406030204" pitchFamily="18" charset="0"/>
                <a:ea typeface="Cambria" panose="02040503050406030204" pitchFamily="18" charset="0"/>
                <a:cs typeface="+mj-cs"/>
              </a:rPr>
              <a:t> </a:t>
            </a:r>
          </a:p>
        </p:txBody>
      </p:sp>
      <p:pic>
        <p:nvPicPr>
          <p:cNvPr id="2" name="Imagem 1" descr="Desenho de personagem de desenho animado&#10;&#10;Descrição gerada automaticamente com confiança baixa">
            <a:extLst>
              <a:ext uri="{FF2B5EF4-FFF2-40B4-BE49-F238E27FC236}">
                <a16:creationId xmlns:a16="http://schemas.microsoft.com/office/drawing/2014/main" id="{47D7C54B-5120-F0A2-E4EE-E22A8E0D682C}"/>
              </a:ext>
            </a:extLst>
          </p:cNvPr>
          <p:cNvPicPr>
            <a:picLocks noChangeAspect="1"/>
          </p:cNvPicPr>
          <p:nvPr/>
        </p:nvPicPr>
        <p:blipFill>
          <a:blip r:embed="rId2"/>
          <a:srcRect l="18749" r="18928" b="1"/>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15" name="Freeform: Shape 1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19" name="Freeform: Shape 1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599447" y="3112444"/>
            <a:ext cx="4527195" cy="3139321"/>
          </a:xfrm>
          <a:prstGeom prst="rect">
            <a:avLst/>
          </a:prstGeom>
          <a:noFill/>
        </p:spPr>
        <p:txBody>
          <a:bodyPr wrap="square">
            <a:spAutoFit/>
          </a:bodyPr>
          <a:lstStyle/>
          <a:p>
            <a:pPr algn="just"/>
            <a:r>
              <a:rPr lang="pt-BR" dirty="0">
                <a:solidFill>
                  <a:schemeClr val="bg1"/>
                </a:solidFill>
                <a:latin typeface="Cambria" panose="02040503050406030204" pitchFamily="18" charset="0"/>
                <a:ea typeface="Cambria" panose="02040503050406030204" pitchFamily="18" charset="0"/>
              </a:rPr>
              <a:t>Para o Ministro Alexandre de Moraes, o comum acordo é “</a:t>
            </a:r>
            <a:r>
              <a:rPr lang="pt-BR" b="1" dirty="0">
                <a:solidFill>
                  <a:schemeClr val="bg1"/>
                </a:solidFill>
                <a:latin typeface="Cambria" panose="02040503050406030204" pitchFamily="18" charset="0"/>
                <a:ea typeface="Cambria" panose="02040503050406030204" pitchFamily="18" charset="0"/>
              </a:rPr>
              <a:t>uma condição procedimental, isto é uma condição especial da ação</a:t>
            </a:r>
            <a:r>
              <a:rPr lang="pt-BR" dirty="0">
                <a:solidFill>
                  <a:schemeClr val="bg1"/>
                </a:solidFill>
                <a:latin typeface="Cambria" panose="02040503050406030204" pitchFamily="18" charset="0"/>
                <a:ea typeface="Cambria" panose="02040503050406030204" pitchFamily="18" charset="0"/>
              </a:rPr>
              <a:t>”, ao lado das condições genéricas da ação (legitimidade e o interesse de agir) pois não há um óbice à apreciação da pretensão coletiva trazida em juízo, ou seja, não se trata de um requisito de validade da relação jurídica processual, mas uma condição prévia para a apreciação da pretensão.</a:t>
            </a: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3"/>
          <a:stretch>
            <a:fillRect/>
          </a:stretch>
        </p:blipFill>
        <p:spPr>
          <a:xfrm>
            <a:off x="10679914" y="6168423"/>
            <a:ext cx="1060796" cy="432854"/>
          </a:xfrm>
          <a:prstGeom prst="rect">
            <a:avLst/>
          </a:prstGeom>
        </p:spPr>
      </p:pic>
    </p:spTree>
    <p:extLst>
      <p:ext uri="{BB962C8B-B14F-4D97-AF65-F5344CB8AC3E}">
        <p14:creationId xmlns:p14="http://schemas.microsoft.com/office/powerpoint/2010/main" val="304467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CaixaDeTexto 2">
            <a:extLst>
              <a:ext uri="{FF2B5EF4-FFF2-40B4-BE49-F238E27FC236}">
                <a16:creationId xmlns:a16="http://schemas.microsoft.com/office/drawing/2014/main" id="{B0C1CE15-B8F4-0249-8BAE-474FD15A2AF4}"/>
              </a:ext>
            </a:extLst>
          </p:cNvPr>
          <p:cNvSpPr txBox="1"/>
          <p:nvPr/>
        </p:nvSpPr>
        <p:spPr>
          <a:xfrm>
            <a:off x="57708" y="282453"/>
            <a:ext cx="4916952" cy="2004341"/>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800" dirty="0" err="1">
                <a:solidFill>
                  <a:schemeClr val="bg1"/>
                </a:solidFill>
                <a:latin typeface="Cambria" panose="02040503050406030204" pitchFamily="18" charset="0"/>
                <a:ea typeface="Cambria" panose="02040503050406030204" pitchFamily="18" charset="0"/>
                <a:cs typeface="+mj-cs"/>
              </a:rPr>
              <a:t>Comum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acordo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em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Dissídio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coletivo</a:t>
            </a:r>
            <a:r>
              <a:rPr lang="en-US" sz="4800" dirty="0">
                <a:solidFill>
                  <a:schemeClr val="bg1"/>
                </a:solidFill>
                <a:latin typeface="Cambria" panose="02040503050406030204" pitchFamily="18" charset="0"/>
                <a:ea typeface="Cambria" panose="02040503050406030204" pitchFamily="18" charset="0"/>
                <a:cs typeface="+mj-cs"/>
              </a:rPr>
              <a:t> </a:t>
            </a:r>
          </a:p>
        </p:txBody>
      </p:sp>
      <p:pic>
        <p:nvPicPr>
          <p:cNvPr id="2" name="Imagem 1" descr="Desenho de personagem de desenho animado&#10;&#10;Descrição gerada automaticamente com confiança baixa">
            <a:extLst>
              <a:ext uri="{FF2B5EF4-FFF2-40B4-BE49-F238E27FC236}">
                <a16:creationId xmlns:a16="http://schemas.microsoft.com/office/drawing/2014/main" id="{47D7C54B-5120-F0A2-E4EE-E22A8E0D682C}"/>
              </a:ext>
            </a:extLst>
          </p:cNvPr>
          <p:cNvPicPr>
            <a:picLocks noChangeAspect="1"/>
          </p:cNvPicPr>
          <p:nvPr/>
        </p:nvPicPr>
        <p:blipFill>
          <a:blip r:embed="rId2"/>
          <a:srcRect l="18749" r="18928" b="1"/>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15" name="Freeform: Shape 1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19" name="Freeform: Shape 1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295230" y="2608821"/>
            <a:ext cx="5172664" cy="3693319"/>
          </a:xfrm>
          <a:prstGeom prst="rect">
            <a:avLst/>
          </a:prstGeom>
          <a:noFill/>
        </p:spPr>
        <p:txBody>
          <a:bodyPr wrap="square">
            <a:spAutoFit/>
          </a:bodyPr>
          <a:lstStyle/>
          <a:p>
            <a:pPr algn="just"/>
            <a:r>
              <a:rPr lang="pt-BR" dirty="0">
                <a:solidFill>
                  <a:schemeClr val="bg1"/>
                </a:solidFill>
                <a:latin typeface="Cambria" panose="02040503050406030204" pitchFamily="18" charset="0"/>
                <a:ea typeface="Cambria" panose="02040503050406030204" pitchFamily="18" charset="0"/>
              </a:rPr>
              <a:t>Tanto o STJ quanto no STF, tem entendimento no sentido e que "a representação, nos crimes de ação penal pública condicionada, </a:t>
            </a:r>
            <a:r>
              <a:rPr lang="pt-BR" b="1" dirty="0">
                <a:solidFill>
                  <a:schemeClr val="bg1"/>
                </a:solidFill>
                <a:latin typeface="Cambria" panose="02040503050406030204" pitchFamily="18" charset="0"/>
                <a:ea typeface="Cambria" panose="02040503050406030204" pitchFamily="18" charset="0"/>
              </a:rPr>
              <a:t>não exige maiores formalidades, sendo suficiente a demonstração inequívoca de que a vítima tem interesse na persecução penal</a:t>
            </a:r>
            <a:r>
              <a:rPr lang="pt-BR" dirty="0">
                <a:solidFill>
                  <a:schemeClr val="bg1"/>
                </a:solidFill>
                <a:latin typeface="Cambria" panose="02040503050406030204" pitchFamily="18" charset="0"/>
                <a:ea typeface="Cambria" panose="02040503050406030204" pitchFamily="18" charset="0"/>
              </a:rPr>
              <a:t>. Dessa forma, não há necessidade da existência nos autos de peça processual com esse título, sendo suficiente que a vítima ou seu representante legal leve o fato ao conhecimentos das autoridades.” (</a:t>
            </a:r>
            <a:r>
              <a:rPr lang="pt-BR" dirty="0" err="1">
                <a:solidFill>
                  <a:schemeClr val="bg1"/>
                </a:solidFill>
                <a:latin typeface="Cambria" panose="02040503050406030204" pitchFamily="18" charset="0"/>
                <a:ea typeface="Cambria" panose="02040503050406030204" pitchFamily="18" charset="0"/>
              </a:rPr>
              <a:t>AgRg</a:t>
            </a:r>
            <a:r>
              <a:rPr lang="pt-BR" dirty="0">
                <a:solidFill>
                  <a:schemeClr val="bg1"/>
                </a:solidFill>
                <a:latin typeface="Cambria" panose="02040503050406030204" pitchFamily="18" charset="0"/>
                <a:ea typeface="Cambria" panose="02040503050406030204" pitchFamily="18" charset="0"/>
              </a:rPr>
              <a:t> no HC 435.751/DF, Rel. Ministro NEFI CORDEIRO, SEXTA TURMA, julgado em 23/08/2018, </a:t>
            </a:r>
            <a:r>
              <a:rPr lang="pt-BR" dirty="0" err="1">
                <a:solidFill>
                  <a:schemeClr val="bg1"/>
                </a:solidFill>
                <a:latin typeface="Cambria" panose="02040503050406030204" pitchFamily="18" charset="0"/>
                <a:ea typeface="Cambria" panose="02040503050406030204" pitchFamily="18" charset="0"/>
              </a:rPr>
              <a:t>DJe</a:t>
            </a:r>
            <a:r>
              <a:rPr lang="pt-BR" dirty="0">
                <a:solidFill>
                  <a:schemeClr val="bg1"/>
                </a:solidFill>
                <a:latin typeface="Cambria" panose="02040503050406030204" pitchFamily="18" charset="0"/>
                <a:ea typeface="Cambria" panose="02040503050406030204" pitchFamily="18" charset="0"/>
              </a:rPr>
              <a:t> 04/09/2018).</a:t>
            </a: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3"/>
          <a:stretch>
            <a:fillRect/>
          </a:stretch>
        </p:blipFill>
        <p:spPr>
          <a:xfrm>
            <a:off x="10679914" y="6168423"/>
            <a:ext cx="1060796" cy="432854"/>
          </a:xfrm>
          <a:prstGeom prst="rect">
            <a:avLst/>
          </a:prstGeom>
        </p:spPr>
      </p:pic>
    </p:spTree>
    <p:extLst>
      <p:ext uri="{BB962C8B-B14F-4D97-AF65-F5344CB8AC3E}">
        <p14:creationId xmlns:p14="http://schemas.microsoft.com/office/powerpoint/2010/main" val="200596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CaixaDeTexto 2">
            <a:extLst>
              <a:ext uri="{FF2B5EF4-FFF2-40B4-BE49-F238E27FC236}">
                <a16:creationId xmlns:a16="http://schemas.microsoft.com/office/drawing/2014/main" id="{B0C1CE15-B8F4-0249-8BAE-474FD15A2AF4}"/>
              </a:ext>
            </a:extLst>
          </p:cNvPr>
          <p:cNvSpPr txBox="1"/>
          <p:nvPr/>
        </p:nvSpPr>
        <p:spPr>
          <a:xfrm>
            <a:off x="57708" y="282453"/>
            <a:ext cx="4916952" cy="2004341"/>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800" dirty="0" err="1">
                <a:solidFill>
                  <a:schemeClr val="bg1"/>
                </a:solidFill>
                <a:latin typeface="Cambria" panose="02040503050406030204" pitchFamily="18" charset="0"/>
                <a:ea typeface="Cambria" panose="02040503050406030204" pitchFamily="18" charset="0"/>
                <a:cs typeface="+mj-cs"/>
              </a:rPr>
              <a:t>Comum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acordo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em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Dissídio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coletivo</a:t>
            </a:r>
            <a:r>
              <a:rPr lang="en-US" sz="4800" dirty="0">
                <a:solidFill>
                  <a:schemeClr val="bg1"/>
                </a:solidFill>
                <a:latin typeface="Cambria" panose="02040503050406030204" pitchFamily="18" charset="0"/>
                <a:ea typeface="Cambria" panose="02040503050406030204" pitchFamily="18" charset="0"/>
                <a:cs typeface="+mj-cs"/>
              </a:rPr>
              <a:t> </a:t>
            </a:r>
          </a:p>
        </p:txBody>
      </p:sp>
      <p:pic>
        <p:nvPicPr>
          <p:cNvPr id="2" name="Imagem 1" descr="Desenho de personagem de desenho animado&#10;&#10;Descrição gerada automaticamente com confiança baixa">
            <a:extLst>
              <a:ext uri="{FF2B5EF4-FFF2-40B4-BE49-F238E27FC236}">
                <a16:creationId xmlns:a16="http://schemas.microsoft.com/office/drawing/2014/main" id="{47D7C54B-5120-F0A2-E4EE-E22A8E0D682C}"/>
              </a:ext>
            </a:extLst>
          </p:cNvPr>
          <p:cNvPicPr>
            <a:picLocks noChangeAspect="1"/>
          </p:cNvPicPr>
          <p:nvPr/>
        </p:nvPicPr>
        <p:blipFill>
          <a:blip r:embed="rId2"/>
          <a:srcRect l="18749" r="18928" b="1"/>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15" name="Freeform: Shape 1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19" name="Freeform: Shape 1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295230" y="2608821"/>
            <a:ext cx="5172664" cy="4247317"/>
          </a:xfrm>
          <a:prstGeom prst="rect">
            <a:avLst/>
          </a:prstGeom>
          <a:noFill/>
        </p:spPr>
        <p:txBody>
          <a:bodyPr wrap="square">
            <a:spAutoFit/>
          </a:bodyPr>
          <a:lstStyle/>
          <a:p>
            <a:pPr algn="just"/>
            <a:r>
              <a:rPr lang="pt-BR" dirty="0">
                <a:solidFill>
                  <a:schemeClr val="bg1"/>
                </a:solidFill>
                <a:latin typeface="Cambria" panose="02040503050406030204" pitchFamily="18" charset="0"/>
                <a:ea typeface="Cambria" panose="02040503050406030204" pitchFamily="18" charset="0"/>
              </a:rPr>
              <a:t>Trazendo esse entendimento para o caso do “comum acordo” e guardadas as devidas peculiaridades, dispensa maiores formalidades, não precisando ser exercido por escrito e, muito menos, com petição em conjunto, nem mesmo a prévia e expressa anuência do suscitado, bastando, na prática, qualquer ato que, de alguma forma, demonstre a concordância de ambas as partes, o que pode se dar por meio de manifestações verbais, atos que indiquem claramente a intenção de resolver o conflito, ou até mesmo através de comportamentos que demonstrem a aceitação, ainda que tácita.</a:t>
            </a:r>
          </a:p>
          <a:p>
            <a:pPr algn="just"/>
            <a:endParaRPr lang="pt-BR" dirty="0">
              <a:solidFill>
                <a:schemeClr val="bg1"/>
              </a:solidFill>
              <a:latin typeface="Cambria" panose="02040503050406030204" pitchFamily="18" charset="0"/>
              <a:ea typeface="Cambria" panose="02040503050406030204" pitchFamily="18" charset="0"/>
            </a:endParaRPr>
          </a:p>
          <a:p>
            <a:pPr algn="just"/>
            <a:endParaRPr lang="pt-BR" dirty="0">
              <a:solidFill>
                <a:schemeClr val="bg1"/>
              </a:solidFill>
              <a:latin typeface="Cambria" panose="02040503050406030204" pitchFamily="18" charset="0"/>
              <a:ea typeface="Cambria" panose="02040503050406030204" pitchFamily="18" charset="0"/>
            </a:endParaRP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3"/>
          <a:stretch>
            <a:fillRect/>
          </a:stretch>
        </p:blipFill>
        <p:spPr>
          <a:xfrm>
            <a:off x="10679914" y="6168423"/>
            <a:ext cx="1060796" cy="432854"/>
          </a:xfrm>
          <a:prstGeom prst="rect">
            <a:avLst/>
          </a:prstGeom>
        </p:spPr>
      </p:pic>
    </p:spTree>
    <p:extLst>
      <p:ext uri="{BB962C8B-B14F-4D97-AF65-F5344CB8AC3E}">
        <p14:creationId xmlns:p14="http://schemas.microsoft.com/office/powerpoint/2010/main" val="4268670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CaixaDeTexto 2">
            <a:extLst>
              <a:ext uri="{FF2B5EF4-FFF2-40B4-BE49-F238E27FC236}">
                <a16:creationId xmlns:a16="http://schemas.microsoft.com/office/drawing/2014/main" id="{B0C1CE15-B8F4-0249-8BAE-474FD15A2AF4}"/>
              </a:ext>
            </a:extLst>
          </p:cNvPr>
          <p:cNvSpPr txBox="1"/>
          <p:nvPr/>
        </p:nvSpPr>
        <p:spPr>
          <a:xfrm>
            <a:off x="57708" y="282453"/>
            <a:ext cx="4916952" cy="2004341"/>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800" dirty="0" err="1">
                <a:solidFill>
                  <a:schemeClr val="bg1"/>
                </a:solidFill>
                <a:latin typeface="Cambria" panose="02040503050406030204" pitchFamily="18" charset="0"/>
                <a:ea typeface="Cambria" panose="02040503050406030204" pitchFamily="18" charset="0"/>
                <a:cs typeface="+mj-cs"/>
              </a:rPr>
              <a:t>Comum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acordo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em</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Dissídio</a:t>
            </a:r>
            <a:r>
              <a:rPr lang="en-US" sz="4800" dirty="0">
                <a:solidFill>
                  <a:schemeClr val="bg1"/>
                </a:solidFill>
                <a:latin typeface="Cambria" panose="02040503050406030204" pitchFamily="18" charset="0"/>
                <a:ea typeface="Cambria" panose="02040503050406030204" pitchFamily="18" charset="0"/>
                <a:cs typeface="+mj-cs"/>
              </a:rPr>
              <a:t> </a:t>
            </a:r>
            <a:r>
              <a:rPr lang="en-US" sz="4800" dirty="0" err="1">
                <a:solidFill>
                  <a:schemeClr val="bg1"/>
                </a:solidFill>
                <a:latin typeface="Cambria" panose="02040503050406030204" pitchFamily="18" charset="0"/>
                <a:ea typeface="Cambria" panose="02040503050406030204" pitchFamily="18" charset="0"/>
                <a:cs typeface="+mj-cs"/>
              </a:rPr>
              <a:t>coletivo</a:t>
            </a:r>
            <a:r>
              <a:rPr lang="en-US" sz="4800" dirty="0">
                <a:solidFill>
                  <a:schemeClr val="bg1"/>
                </a:solidFill>
                <a:latin typeface="Cambria" panose="02040503050406030204" pitchFamily="18" charset="0"/>
                <a:ea typeface="Cambria" panose="02040503050406030204" pitchFamily="18" charset="0"/>
                <a:cs typeface="+mj-cs"/>
              </a:rPr>
              <a:t> </a:t>
            </a:r>
          </a:p>
        </p:txBody>
      </p:sp>
      <p:pic>
        <p:nvPicPr>
          <p:cNvPr id="2" name="Imagem 1" descr="Desenho de personagem de desenho animado&#10;&#10;Descrição gerada automaticamente com confiança baixa">
            <a:extLst>
              <a:ext uri="{FF2B5EF4-FFF2-40B4-BE49-F238E27FC236}">
                <a16:creationId xmlns:a16="http://schemas.microsoft.com/office/drawing/2014/main" id="{47D7C54B-5120-F0A2-E4EE-E22A8E0D682C}"/>
              </a:ext>
            </a:extLst>
          </p:cNvPr>
          <p:cNvPicPr>
            <a:picLocks noChangeAspect="1"/>
          </p:cNvPicPr>
          <p:nvPr/>
        </p:nvPicPr>
        <p:blipFill>
          <a:blip r:embed="rId2"/>
          <a:srcRect l="18749" r="18928" b="1"/>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15" name="Freeform: Shape 1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19" name="Freeform: Shape 1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295230" y="2336710"/>
            <a:ext cx="5172664" cy="4247317"/>
          </a:xfrm>
          <a:prstGeom prst="rect">
            <a:avLst/>
          </a:prstGeom>
          <a:noFill/>
        </p:spPr>
        <p:txBody>
          <a:bodyPr wrap="square">
            <a:spAutoFit/>
          </a:bodyPr>
          <a:lstStyle/>
          <a:p>
            <a:pPr marL="0" lvl="1" algn="just"/>
            <a:r>
              <a:rPr lang="pt-BR" kern="50" dirty="0">
                <a:solidFill>
                  <a:schemeClr val="bg1"/>
                </a:solidFill>
                <a:effectLst/>
                <a:latin typeface="Cambria" panose="02040503050406030204" pitchFamily="18" charset="0"/>
                <a:ea typeface="Cambria" panose="02040503050406030204" pitchFamily="18" charset="0"/>
              </a:rPr>
              <a:t>A opção constitucional pelo dissídio coletivo como última instância se justifica pela necessidade de fortalecer a negociação direta entre os próprios atores sociais — empregadores e trabalhadores —, que são os mais qualificados para compreender as especificidades de suas próprias relações de trabalho. A intervenção do Poder Judiciário, embora necessária em casos de impasse, deve ser vista como um mecanismo excepcional e residual, quando fracassarem as tentativas de negociação direta e arbitragem voluntária, com vistas a privilegia-se a negociação coletiva prévia, por sua importância estratégica para um sistema de relações de trabalho moderno e para a promoção da justiça social</a:t>
            </a:r>
            <a:r>
              <a:rPr lang="pt-BR" b="1" kern="50" dirty="0">
                <a:solidFill>
                  <a:schemeClr val="bg1"/>
                </a:solidFill>
                <a:effectLst/>
                <a:latin typeface="Cambria" panose="02040503050406030204" pitchFamily="18" charset="0"/>
                <a:ea typeface="Cambria" panose="02040503050406030204" pitchFamily="18" charset="0"/>
              </a:rPr>
              <a:t>.  </a:t>
            </a:r>
            <a:endParaRPr lang="pt-BR" kern="50" dirty="0">
              <a:solidFill>
                <a:schemeClr val="bg1"/>
              </a:solidFill>
              <a:effectLst/>
              <a:latin typeface="Cambria" panose="02040503050406030204" pitchFamily="18" charset="0"/>
              <a:ea typeface="Cambria" panose="02040503050406030204" pitchFamily="18" charset="0"/>
            </a:endParaRP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3"/>
          <a:stretch>
            <a:fillRect/>
          </a:stretch>
        </p:blipFill>
        <p:spPr>
          <a:xfrm>
            <a:off x="10679914" y="6168423"/>
            <a:ext cx="1060796" cy="432854"/>
          </a:xfrm>
          <a:prstGeom prst="rect">
            <a:avLst/>
          </a:prstGeom>
        </p:spPr>
      </p:pic>
    </p:spTree>
    <p:extLst>
      <p:ext uri="{BB962C8B-B14F-4D97-AF65-F5344CB8AC3E}">
        <p14:creationId xmlns:p14="http://schemas.microsoft.com/office/powerpoint/2010/main" val="239120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m 14">
            <a:extLst>
              <a:ext uri="{FF2B5EF4-FFF2-40B4-BE49-F238E27FC236}">
                <a16:creationId xmlns:a16="http://schemas.microsoft.com/office/drawing/2014/main" id="{9DF96427-5B8C-8926-E35F-D8A11F474245}"/>
              </a:ext>
            </a:extLst>
          </p:cNvPr>
          <p:cNvPicPr>
            <a:picLocks noChangeAspect="1"/>
          </p:cNvPicPr>
          <p:nvPr/>
        </p:nvPicPr>
        <p:blipFill>
          <a:blip r:embed="rId3">
            <a:extLst>
              <a:ext uri="{28A0092B-C50C-407E-A947-70E740481C1C}">
                <a14:useLocalDpi xmlns:a14="http://schemas.microsoft.com/office/drawing/2010/main" val="0"/>
              </a:ext>
            </a:extLst>
          </a:blip>
          <a:srcRect l="15993" r="15993"/>
          <a:stretch/>
        </p:blipFill>
        <p:spPr>
          <a:xfrm>
            <a:off x="322273" y="1539551"/>
            <a:ext cx="3156736" cy="315673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3541559" y="256534"/>
            <a:ext cx="8150331" cy="1399966"/>
          </a:xfrm>
          <a:prstGeom prst="rect">
            <a:avLst/>
          </a:prstGeom>
        </p:spPr>
        <p:txBody>
          <a:bodyPr vert="horz" lIns="91440" tIns="45720" rIns="91440" bIns="45720" rtlCol="0">
            <a:noAutofit/>
          </a:bodyPr>
          <a:lstStyle/>
          <a:p>
            <a:pPr algn="just">
              <a:lnSpc>
                <a:spcPct val="90000"/>
              </a:lnSpc>
              <a:spcAft>
                <a:spcPts val="600"/>
              </a:spcAft>
            </a:pPr>
            <a:r>
              <a:rPr lang="pt-BR" sz="2000" dirty="0">
                <a:solidFill>
                  <a:schemeClr val="bg1"/>
                </a:solidFill>
                <a:latin typeface="Cambria" panose="02040503050406030204" pitchFamily="18" charset="0"/>
                <a:ea typeface="Cambria" panose="02040503050406030204" pitchFamily="18" charset="0"/>
              </a:rPr>
              <a:t>A sindicalização, a negociação coletiva e a greve interligam-se de tal maneira que uns explicam os outros, em virtude de perseguirem os mesmos objetivos, a tutela das partes e a procura de sempre maiores faixas de paridade nas relações e nas condições negociais. São fundamentais para o equilíbrio das relações de trabalho, para a promoção da justiça social e para o desenvolvimento econômico do país.</a:t>
            </a:r>
            <a:endParaRPr lang="en-US" sz="20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6" name="Imagem 15">
            <a:extLst>
              <a:ext uri="{FF2B5EF4-FFF2-40B4-BE49-F238E27FC236}">
                <a16:creationId xmlns:a16="http://schemas.microsoft.com/office/drawing/2014/main" id="{5AD63AD8-27D8-1499-7120-68720E754F8B}"/>
              </a:ext>
            </a:extLst>
          </p:cNvPr>
          <p:cNvPicPr>
            <a:picLocks noChangeAspect="1"/>
          </p:cNvPicPr>
          <p:nvPr/>
        </p:nvPicPr>
        <p:blipFill>
          <a:blip r:embed="rId4"/>
          <a:stretch>
            <a:fillRect/>
          </a:stretch>
        </p:blipFill>
        <p:spPr>
          <a:xfrm>
            <a:off x="650702" y="5982748"/>
            <a:ext cx="1060796" cy="432854"/>
          </a:xfrm>
          <a:prstGeom prst="rect">
            <a:avLst/>
          </a:prstGeom>
        </p:spPr>
      </p:pic>
      <p:pic>
        <p:nvPicPr>
          <p:cNvPr id="66" name="Imagem 65">
            <a:extLst>
              <a:ext uri="{FF2B5EF4-FFF2-40B4-BE49-F238E27FC236}">
                <a16:creationId xmlns:a16="http://schemas.microsoft.com/office/drawing/2014/main" id="{60FCDB89-59ED-7EC0-5216-791F7B8E3E3B}"/>
              </a:ext>
            </a:extLst>
          </p:cNvPr>
          <p:cNvPicPr>
            <a:picLocks noChangeAspect="1"/>
          </p:cNvPicPr>
          <p:nvPr/>
        </p:nvPicPr>
        <p:blipFill rotWithShape="1">
          <a:blip r:embed="rId5"/>
          <a:srcRect t="37168" b="-1"/>
          <a:stretch/>
        </p:blipFill>
        <p:spPr>
          <a:xfrm>
            <a:off x="5015118" y="3900351"/>
            <a:ext cx="4967961" cy="1718862"/>
          </a:xfrm>
          <a:prstGeom prst="rect">
            <a:avLst/>
          </a:prstGeom>
        </p:spPr>
      </p:pic>
      <p:sp>
        <p:nvSpPr>
          <p:cNvPr id="68" name="CaixaDeTexto 67">
            <a:extLst>
              <a:ext uri="{FF2B5EF4-FFF2-40B4-BE49-F238E27FC236}">
                <a16:creationId xmlns:a16="http://schemas.microsoft.com/office/drawing/2014/main" id="{849DB4B6-7EC2-9340-5799-5239090B72F0}"/>
              </a:ext>
            </a:extLst>
          </p:cNvPr>
          <p:cNvSpPr txBox="1"/>
          <p:nvPr/>
        </p:nvSpPr>
        <p:spPr>
          <a:xfrm>
            <a:off x="5525663" y="5798082"/>
            <a:ext cx="3992235" cy="523220"/>
          </a:xfrm>
          <a:prstGeom prst="rect">
            <a:avLst/>
          </a:prstGeom>
          <a:noFill/>
        </p:spPr>
        <p:txBody>
          <a:bodyPr wrap="square" rtlCol="0">
            <a:spAutoFit/>
          </a:bodyPr>
          <a:lstStyle/>
          <a:p>
            <a:pPr algn="ctr"/>
            <a:r>
              <a:rPr lang="pt-BR" sz="2800" dirty="0">
                <a:solidFill>
                  <a:schemeClr val="bg1"/>
                </a:solidFill>
                <a:latin typeface="Cambria" panose="02040503050406030204" pitchFamily="18" charset="0"/>
                <a:ea typeface="Cambria" panose="02040503050406030204" pitchFamily="18" charset="0"/>
              </a:rPr>
              <a:t>D E M O C R A C I A</a:t>
            </a:r>
          </a:p>
        </p:txBody>
      </p:sp>
      <p:sp>
        <p:nvSpPr>
          <p:cNvPr id="69" name="CaixaDeTexto 68">
            <a:extLst>
              <a:ext uri="{FF2B5EF4-FFF2-40B4-BE49-F238E27FC236}">
                <a16:creationId xmlns:a16="http://schemas.microsoft.com/office/drawing/2014/main" id="{B9733350-BF6E-CCC2-B8E8-24A8BA7F2DB3}"/>
              </a:ext>
            </a:extLst>
          </p:cNvPr>
          <p:cNvSpPr txBox="1"/>
          <p:nvPr/>
        </p:nvSpPr>
        <p:spPr>
          <a:xfrm>
            <a:off x="5273394" y="3192465"/>
            <a:ext cx="1411357" cy="707886"/>
          </a:xfrm>
          <a:prstGeom prst="rect">
            <a:avLst/>
          </a:prstGeom>
          <a:noFill/>
        </p:spPr>
        <p:txBody>
          <a:bodyPr wrap="square" rtlCol="0">
            <a:spAutoFit/>
          </a:bodyPr>
          <a:lstStyle/>
          <a:p>
            <a:pPr algn="ctr"/>
            <a:r>
              <a:rPr lang="pt-BR" sz="2000" dirty="0">
                <a:solidFill>
                  <a:schemeClr val="bg1"/>
                </a:solidFill>
                <a:latin typeface="Cambria" panose="02040503050406030204" pitchFamily="18" charset="0"/>
                <a:ea typeface="Cambria" panose="02040503050406030204" pitchFamily="18" charset="0"/>
              </a:rPr>
              <a:t>Liberdade sindical</a:t>
            </a:r>
          </a:p>
        </p:txBody>
      </p:sp>
      <p:sp>
        <p:nvSpPr>
          <p:cNvPr id="70" name="CaixaDeTexto 69">
            <a:extLst>
              <a:ext uri="{FF2B5EF4-FFF2-40B4-BE49-F238E27FC236}">
                <a16:creationId xmlns:a16="http://schemas.microsoft.com/office/drawing/2014/main" id="{D30E055E-5096-5E1B-069A-4EAC679723B2}"/>
              </a:ext>
            </a:extLst>
          </p:cNvPr>
          <p:cNvSpPr txBox="1"/>
          <p:nvPr/>
        </p:nvSpPr>
        <p:spPr>
          <a:xfrm>
            <a:off x="6750426" y="3214033"/>
            <a:ext cx="1542708" cy="707886"/>
          </a:xfrm>
          <a:prstGeom prst="rect">
            <a:avLst/>
          </a:prstGeom>
          <a:noFill/>
        </p:spPr>
        <p:txBody>
          <a:bodyPr wrap="square" rtlCol="0">
            <a:spAutoFit/>
          </a:bodyPr>
          <a:lstStyle/>
          <a:p>
            <a:pPr algn="ctr"/>
            <a:r>
              <a:rPr lang="pt-BR" sz="2000" dirty="0">
                <a:solidFill>
                  <a:schemeClr val="bg1"/>
                </a:solidFill>
                <a:latin typeface="Cambria" panose="02040503050406030204" pitchFamily="18" charset="0"/>
                <a:ea typeface="Cambria" panose="02040503050406030204" pitchFamily="18" charset="0"/>
              </a:rPr>
              <a:t>Negociação coletiva</a:t>
            </a:r>
          </a:p>
        </p:txBody>
      </p:sp>
      <p:sp>
        <p:nvSpPr>
          <p:cNvPr id="72" name="CaixaDeTexto 71">
            <a:extLst>
              <a:ext uri="{FF2B5EF4-FFF2-40B4-BE49-F238E27FC236}">
                <a16:creationId xmlns:a16="http://schemas.microsoft.com/office/drawing/2014/main" id="{11A281F3-FE82-FB5B-6938-062E45CC4C9E}"/>
              </a:ext>
            </a:extLst>
          </p:cNvPr>
          <p:cNvSpPr txBox="1"/>
          <p:nvPr/>
        </p:nvSpPr>
        <p:spPr>
          <a:xfrm>
            <a:off x="8293134" y="3448313"/>
            <a:ext cx="1107143" cy="400110"/>
          </a:xfrm>
          <a:prstGeom prst="rect">
            <a:avLst/>
          </a:prstGeom>
          <a:noFill/>
        </p:spPr>
        <p:txBody>
          <a:bodyPr wrap="square" rtlCol="0">
            <a:spAutoFit/>
          </a:bodyPr>
          <a:lstStyle/>
          <a:p>
            <a:pPr algn="ctr"/>
            <a:r>
              <a:rPr lang="pt-BR" sz="2000" dirty="0">
                <a:solidFill>
                  <a:schemeClr val="bg1"/>
                </a:solidFill>
                <a:latin typeface="Cambria" panose="02040503050406030204" pitchFamily="18" charset="0"/>
                <a:ea typeface="Cambria" panose="02040503050406030204" pitchFamily="18" charset="0"/>
              </a:rPr>
              <a:t>Greve</a:t>
            </a:r>
          </a:p>
        </p:txBody>
      </p:sp>
      <p:sp>
        <p:nvSpPr>
          <p:cNvPr id="97" name="CaixaDeTexto 96">
            <a:extLst>
              <a:ext uri="{FF2B5EF4-FFF2-40B4-BE49-F238E27FC236}">
                <a16:creationId xmlns:a16="http://schemas.microsoft.com/office/drawing/2014/main" id="{2BA96BCF-35D8-15D9-4A02-05500CC662C7}"/>
              </a:ext>
            </a:extLst>
          </p:cNvPr>
          <p:cNvSpPr txBox="1"/>
          <p:nvPr/>
        </p:nvSpPr>
        <p:spPr>
          <a:xfrm>
            <a:off x="5196047" y="2240268"/>
            <a:ext cx="4321851" cy="830997"/>
          </a:xfrm>
          <a:prstGeom prst="rect">
            <a:avLst/>
          </a:prstGeom>
          <a:noFill/>
        </p:spPr>
        <p:txBody>
          <a:bodyPr wrap="square" rtlCol="0">
            <a:spAutoFit/>
          </a:bodyPr>
          <a:lstStyle/>
          <a:p>
            <a:pPr algn="ctr"/>
            <a:r>
              <a:rPr lang="pt-BR" sz="2400" dirty="0">
                <a:solidFill>
                  <a:schemeClr val="bg1"/>
                </a:solidFill>
                <a:latin typeface="Cambria" panose="02040503050406030204" pitchFamily="18" charset="0"/>
                <a:ea typeface="Cambria" panose="02040503050406030204" pitchFamily="18" charset="0"/>
              </a:rPr>
              <a:t>Direitos Fundamentais </a:t>
            </a:r>
          </a:p>
          <a:p>
            <a:pPr algn="ctr"/>
            <a:r>
              <a:rPr lang="pt-BR" sz="2400" dirty="0">
                <a:solidFill>
                  <a:schemeClr val="bg1"/>
                </a:solidFill>
                <a:latin typeface="Cambria" panose="02040503050406030204" pitchFamily="18" charset="0"/>
                <a:ea typeface="Cambria" panose="02040503050406030204" pitchFamily="18" charset="0"/>
              </a:rPr>
              <a:t>(Direito Coletivo do Trabalho)</a:t>
            </a:r>
          </a:p>
        </p:txBody>
      </p:sp>
    </p:spTree>
    <p:extLst>
      <p:ext uri="{BB962C8B-B14F-4D97-AF65-F5344CB8AC3E}">
        <p14:creationId xmlns:p14="http://schemas.microsoft.com/office/powerpoint/2010/main" val="138569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B0C1CE15-B8F4-0249-8BAE-474FD15A2AF4}"/>
              </a:ext>
            </a:extLst>
          </p:cNvPr>
          <p:cNvSpPr txBox="1"/>
          <p:nvPr/>
        </p:nvSpPr>
        <p:spPr>
          <a:xfrm>
            <a:off x="1367584" y="231060"/>
            <a:ext cx="4391024" cy="1323439"/>
          </a:xfrm>
          <a:prstGeom prst="rect">
            <a:avLst/>
          </a:prstGeom>
        </p:spPr>
        <p:txBody>
          <a:bodyPr vert="horz" lIns="91440" tIns="45720" rIns="91440" bIns="45720" rtlCol="0" anchor="t">
            <a:normAutofit fontScale="62500" lnSpcReduction="20000"/>
          </a:bodyPr>
          <a:lstStyle/>
          <a:p>
            <a:pPr algn="ctr">
              <a:lnSpc>
                <a:spcPct val="120000"/>
              </a:lnSpc>
              <a:spcBef>
                <a:spcPct val="0"/>
              </a:spcBef>
            </a:pPr>
            <a:r>
              <a:rPr lang="pt-BR" sz="4000" dirty="0">
                <a:solidFill>
                  <a:schemeClr val="bg1"/>
                </a:solidFill>
                <a:latin typeface="Cambria" panose="02040503050406030204" pitchFamily="18" charset="0"/>
                <a:ea typeface="Cambria" panose="02040503050406030204" pitchFamily="18" charset="0"/>
                <a:cs typeface="+mj-cs"/>
              </a:rPr>
              <a:t>DA MÁ-FÉ NA RECUSA À NEGOCIAÇÃO COLETIVA E AO COMUM ACORDO</a:t>
            </a:r>
            <a:endParaRPr lang="en-US" sz="4000" dirty="0">
              <a:solidFill>
                <a:schemeClr val="bg1"/>
              </a:solidFill>
              <a:latin typeface="Cambria" panose="02040503050406030204" pitchFamily="18" charset="0"/>
              <a:ea typeface="Cambria" panose="02040503050406030204" pitchFamily="18" charset="0"/>
              <a:cs typeface="+mj-cs"/>
            </a:endParaRPr>
          </a:p>
        </p:txBody>
      </p:sp>
      <p:pic>
        <p:nvPicPr>
          <p:cNvPr id="4" name="Imagem 3">
            <a:extLst>
              <a:ext uri="{FF2B5EF4-FFF2-40B4-BE49-F238E27FC236}">
                <a16:creationId xmlns:a16="http://schemas.microsoft.com/office/drawing/2014/main" id="{1D268EA9-BCDC-2532-43F2-3DB2115E7550}"/>
              </a:ext>
            </a:extLst>
          </p:cNvPr>
          <p:cNvPicPr>
            <a:picLocks noChangeAspect="1"/>
          </p:cNvPicPr>
          <p:nvPr/>
        </p:nvPicPr>
        <p:blipFill>
          <a:blip r:embed="rId2"/>
          <a:srcRect l="18236" r="30908"/>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94" name="Group 19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95" name="Freeform: Shape 19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6981826" y="3146400"/>
            <a:ext cx="4391024" cy="2682000"/>
          </a:xfrm>
          <a:prstGeom prst="rect">
            <a:avLst/>
          </a:prstGeom>
        </p:spPr>
        <p:txBody>
          <a:bodyPr vert="horz" lIns="91440" tIns="45720" rIns="91440" bIns="45720" rtlCol="0">
            <a:noAutofit/>
          </a:bodyPr>
          <a:lstStyle/>
          <a:p>
            <a:pPr marL="742950" lvl="1" indent="-285750" algn="just">
              <a:buFont typeface="+mj-lt"/>
              <a:buAutoNum type="arabicPeriod"/>
            </a:pPr>
            <a:endParaRPr lang="en-US" dirty="0">
              <a:solidFill>
                <a:schemeClr val="bg1">
                  <a:alpha val="80000"/>
                </a:schemeClr>
              </a:solidFill>
              <a:effectLst/>
              <a:latin typeface="Cambria" panose="02040503050406030204" pitchFamily="18" charset="0"/>
              <a:ea typeface="Cambria" panose="02040503050406030204" pitchFamily="18" charset="0"/>
            </a:endParaRP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4"/>
          <a:stretch>
            <a:fillRect/>
          </a:stretch>
        </p:blipFill>
        <p:spPr>
          <a:xfrm>
            <a:off x="10679914" y="6168423"/>
            <a:ext cx="1060796" cy="432854"/>
          </a:xfrm>
          <a:prstGeom prst="rect">
            <a:avLst/>
          </a:prstGeom>
        </p:spPr>
      </p:pic>
      <p:sp>
        <p:nvSpPr>
          <p:cNvPr id="9" name="CaixaDeTexto 8">
            <a:extLst>
              <a:ext uri="{FF2B5EF4-FFF2-40B4-BE49-F238E27FC236}">
                <a16:creationId xmlns:a16="http://schemas.microsoft.com/office/drawing/2014/main" id="{32FDA6A1-FC59-0C64-E4F9-14B0BDD20653}"/>
              </a:ext>
            </a:extLst>
          </p:cNvPr>
          <p:cNvSpPr txBox="1"/>
          <p:nvPr/>
        </p:nvSpPr>
        <p:spPr>
          <a:xfrm>
            <a:off x="6509442" y="610871"/>
            <a:ext cx="5346674" cy="5016758"/>
          </a:xfrm>
          <a:prstGeom prst="rect">
            <a:avLst/>
          </a:prstGeom>
          <a:noFill/>
        </p:spPr>
        <p:txBody>
          <a:bodyPr wrap="square">
            <a:spAutoFit/>
          </a:bodyPr>
          <a:lstStyle/>
          <a:p>
            <a:pPr marL="0" lvl="1" algn="just"/>
            <a:r>
              <a:rPr lang="pt-BR" sz="1600" kern="50" dirty="0">
                <a:solidFill>
                  <a:schemeClr val="bg1"/>
                </a:solidFill>
                <a:effectLst/>
                <a:latin typeface="Cambria" panose="02040503050406030204" pitchFamily="18" charset="0"/>
                <a:ea typeface="Cambria" panose="02040503050406030204" pitchFamily="18" charset="0"/>
              </a:rPr>
              <a:t>A recusa em participar das negociações de forma arbitrária ou sem justificativa válida infringe o princípio da boa-fé objetiva orienta que ambas as partes ajam com transparência, lealdade e disposição genuína para negociar.  e compromete os fundamentos da negociação coletiva, que se baseiam no diálogo e na busca de soluções mutuamente benéficas. Além disso, o princípio da </a:t>
            </a:r>
            <a:r>
              <a:rPr lang="pt-BR" sz="1600" kern="50" dirty="0" err="1">
                <a:solidFill>
                  <a:schemeClr val="bg1"/>
                </a:solidFill>
                <a:effectLst/>
                <a:latin typeface="Cambria" panose="02040503050406030204" pitchFamily="18" charset="0"/>
                <a:ea typeface="Cambria" panose="02040503050406030204" pitchFamily="18" charset="0"/>
              </a:rPr>
              <a:t>inescusabilidade</a:t>
            </a:r>
            <a:r>
              <a:rPr lang="pt-BR" sz="1600" kern="50" dirty="0">
                <a:solidFill>
                  <a:schemeClr val="bg1"/>
                </a:solidFill>
                <a:effectLst/>
                <a:latin typeface="Cambria" panose="02040503050406030204" pitchFamily="18" charset="0"/>
                <a:ea typeface="Cambria" panose="02040503050406030204" pitchFamily="18" charset="0"/>
              </a:rPr>
              <a:t> da negociação, consagrado no artigo 616 da CLT, determina que os sindicatos representativos e as empresas não podem se recusar à negociação coletiva, reforçando a obrigatoriedade de que as partes se engajem no processo de negociação, evitando a obstrução do diálogo social e promovendo a busca ativa por uma solução consensual</a:t>
            </a:r>
            <a:r>
              <a:rPr lang="pt-BR" sz="1600" b="1" kern="50" dirty="0">
                <a:solidFill>
                  <a:schemeClr val="bg1"/>
                </a:solidFill>
                <a:effectLst/>
                <a:latin typeface="Cambria" panose="02040503050406030204" pitchFamily="18" charset="0"/>
                <a:ea typeface="Cambria" panose="02040503050406030204" pitchFamily="18" charset="0"/>
              </a:rPr>
              <a:t>. </a:t>
            </a:r>
            <a:endParaRPr lang="pt-BR" sz="1600" kern="50" dirty="0">
              <a:solidFill>
                <a:schemeClr val="bg1"/>
              </a:solidFill>
              <a:effectLst/>
              <a:latin typeface="Cambria" panose="02040503050406030204" pitchFamily="18" charset="0"/>
              <a:ea typeface="Cambria" panose="02040503050406030204" pitchFamily="18" charset="0"/>
            </a:endParaRPr>
          </a:p>
          <a:p>
            <a:pPr algn="just"/>
            <a:r>
              <a:rPr lang="pt-BR" sz="1600" kern="50" dirty="0">
                <a:solidFill>
                  <a:schemeClr val="bg1"/>
                </a:solidFill>
                <a:effectLst/>
                <a:latin typeface="Cambria" panose="02040503050406030204" pitchFamily="18" charset="0"/>
                <a:ea typeface="Cambria" panose="02040503050406030204" pitchFamily="18" charset="0"/>
              </a:rPr>
              <a:t> </a:t>
            </a:r>
          </a:p>
          <a:p>
            <a:pPr algn="just"/>
            <a:r>
              <a:rPr lang="pt-BR" sz="1600" kern="5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 violação desses princípios, por meio de uma recusa injustificada em dar o comum acordo, por si só, configura um ato contrário ao ordenamento jurídico e à própria ordem pública, além de ser um ato de deslealdade, incondizente com a finalidade da condição de procedibilidade e da própria justiça</a:t>
            </a:r>
            <a:endParaRPr lang="en-US" sz="16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335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B0C1CE15-B8F4-0249-8BAE-474FD15A2AF4}"/>
              </a:ext>
            </a:extLst>
          </p:cNvPr>
          <p:cNvSpPr txBox="1"/>
          <p:nvPr/>
        </p:nvSpPr>
        <p:spPr>
          <a:xfrm>
            <a:off x="1367584" y="231060"/>
            <a:ext cx="4391024" cy="1323439"/>
          </a:xfrm>
          <a:prstGeom prst="rect">
            <a:avLst/>
          </a:prstGeom>
        </p:spPr>
        <p:txBody>
          <a:bodyPr vert="horz" lIns="91440" tIns="45720" rIns="91440" bIns="45720" rtlCol="0" anchor="t">
            <a:normAutofit fontScale="62500" lnSpcReduction="20000"/>
          </a:bodyPr>
          <a:lstStyle/>
          <a:p>
            <a:pPr algn="ctr">
              <a:lnSpc>
                <a:spcPct val="120000"/>
              </a:lnSpc>
              <a:spcBef>
                <a:spcPct val="0"/>
              </a:spcBef>
            </a:pPr>
            <a:r>
              <a:rPr lang="pt-BR" sz="4000" dirty="0">
                <a:solidFill>
                  <a:schemeClr val="bg1"/>
                </a:solidFill>
                <a:latin typeface="Cambria" panose="02040503050406030204" pitchFamily="18" charset="0"/>
                <a:ea typeface="Cambria" panose="02040503050406030204" pitchFamily="18" charset="0"/>
                <a:cs typeface="+mj-cs"/>
              </a:rPr>
              <a:t>DA MÁ-FÉ NA RECUSA À NEGOCIAÇÃO COLETIVA E AO COMUM ACORDO</a:t>
            </a:r>
            <a:endParaRPr lang="en-US" sz="4000" dirty="0">
              <a:solidFill>
                <a:schemeClr val="bg1"/>
              </a:solidFill>
              <a:latin typeface="Cambria" panose="02040503050406030204" pitchFamily="18" charset="0"/>
              <a:ea typeface="Cambria" panose="02040503050406030204" pitchFamily="18" charset="0"/>
              <a:cs typeface="+mj-cs"/>
            </a:endParaRPr>
          </a:p>
        </p:txBody>
      </p:sp>
      <p:pic>
        <p:nvPicPr>
          <p:cNvPr id="4" name="Imagem 3">
            <a:extLst>
              <a:ext uri="{FF2B5EF4-FFF2-40B4-BE49-F238E27FC236}">
                <a16:creationId xmlns:a16="http://schemas.microsoft.com/office/drawing/2014/main" id="{1D268EA9-BCDC-2532-43F2-3DB2115E7550}"/>
              </a:ext>
            </a:extLst>
          </p:cNvPr>
          <p:cNvPicPr>
            <a:picLocks noChangeAspect="1"/>
          </p:cNvPicPr>
          <p:nvPr/>
        </p:nvPicPr>
        <p:blipFill>
          <a:blip r:embed="rId2"/>
          <a:srcRect l="18236" r="30908"/>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94" name="Group 19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95" name="Freeform: Shape 19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6981826" y="3146400"/>
            <a:ext cx="4391024" cy="2682000"/>
          </a:xfrm>
          <a:prstGeom prst="rect">
            <a:avLst/>
          </a:prstGeom>
        </p:spPr>
        <p:txBody>
          <a:bodyPr vert="horz" lIns="91440" tIns="45720" rIns="91440" bIns="45720" rtlCol="0">
            <a:noAutofit/>
          </a:bodyPr>
          <a:lstStyle/>
          <a:p>
            <a:pPr marL="742950" lvl="1" indent="-285750" algn="just">
              <a:buFont typeface="+mj-lt"/>
              <a:buAutoNum type="arabicPeriod"/>
            </a:pPr>
            <a:endParaRPr lang="en-US" dirty="0">
              <a:solidFill>
                <a:schemeClr val="bg1">
                  <a:alpha val="80000"/>
                </a:schemeClr>
              </a:solidFill>
              <a:effectLst/>
              <a:latin typeface="Cambria" panose="02040503050406030204" pitchFamily="18" charset="0"/>
              <a:ea typeface="Cambria" panose="02040503050406030204" pitchFamily="18" charset="0"/>
            </a:endParaRP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4"/>
          <a:stretch>
            <a:fillRect/>
          </a:stretch>
        </p:blipFill>
        <p:spPr>
          <a:xfrm>
            <a:off x="10679914" y="6168423"/>
            <a:ext cx="1060796" cy="432854"/>
          </a:xfrm>
          <a:prstGeom prst="rect">
            <a:avLst/>
          </a:prstGeom>
        </p:spPr>
      </p:pic>
      <p:sp>
        <p:nvSpPr>
          <p:cNvPr id="9" name="CaixaDeTexto 8">
            <a:extLst>
              <a:ext uri="{FF2B5EF4-FFF2-40B4-BE49-F238E27FC236}">
                <a16:creationId xmlns:a16="http://schemas.microsoft.com/office/drawing/2014/main" id="{32FDA6A1-FC59-0C64-E4F9-14B0BDD20653}"/>
              </a:ext>
            </a:extLst>
          </p:cNvPr>
          <p:cNvSpPr txBox="1"/>
          <p:nvPr/>
        </p:nvSpPr>
        <p:spPr>
          <a:xfrm>
            <a:off x="6509442" y="610871"/>
            <a:ext cx="5346674" cy="5509200"/>
          </a:xfrm>
          <a:prstGeom prst="rect">
            <a:avLst/>
          </a:prstGeom>
          <a:noFill/>
        </p:spPr>
        <p:txBody>
          <a:bodyPr wrap="square">
            <a:spAutoFit/>
          </a:bodyPr>
          <a:lstStyle/>
          <a:p>
            <a:pPr marL="0" lvl="1" algn="just"/>
            <a:r>
              <a:rPr lang="pt-BR" sz="1600" kern="50" dirty="0">
                <a:solidFill>
                  <a:schemeClr val="bg1"/>
                </a:solidFill>
                <a:latin typeface="Cambria" panose="02040503050406030204" pitchFamily="18" charset="0"/>
                <a:ea typeface="Cambria" panose="02040503050406030204" pitchFamily="18" charset="0"/>
              </a:rPr>
              <a:t>É</a:t>
            </a:r>
            <a:r>
              <a:rPr lang="pt-BR" sz="1600" kern="50" dirty="0">
                <a:solidFill>
                  <a:schemeClr val="bg1"/>
                </a:solidFill>
                <a:effectLst/>
                <a:latin typeface="Cambria" panose="02040503050406030204" pitchFamily="18" charset="0"/>
                <a:ea typeface="Cambria" panose="02040503050406030204" pitchFamily="18" charset="0"/>
              </a:rPr>
              <a:t> dever jurídico dos empregadores e seus respectivos sindicatos de, de boa-fé, negociar com os trabalhadores por meio do sindicato profissional, não podendo a empresa, sob pena de descumprimento de seu dever e até configuração de conduta </a:t>
            </a:r>
            <a:r>
              <a:rPr lang="pt-BR" sz="1600" kern="50" dirty="0" err="1">
                <a:solidFill>
                  <a:schemeClr val="bg1"/>
                </a:solidFill>
                <a:effectLst/>
                <a:latin typeface="Cambria" panose="02040503050406030204" pitchFamily="18" charset="0"/>
                <a:ea typeface="Cambria" panose="02040503050406030204" pitchFamily="18" charset="0"/>
              </a:rPr>
              <a:t>antissindical</a:t>
            </a:r>
            <a:r>
              <a:rPr lang="pt-BR" sz="1600" kern="50" dirty="0">
                <a:solidFill>
                  <a:schemeClr val="bg1"/>
                </a:solidFill>
                <a:effectLst/>
                <a:latin typeface="Cambria" panose="02040503050406030204" pitchFamily="18" charset="0"/>
                <a:ea typeface="Cambria" panose="02040503050406030204" pitchFamily="18" charset="0"/>
              </a:rPr>
              <a:t>, negar-se imotivadamente à negociação coletiva, cujo fim é construir, coletivamente, a composição do conflito.</a:t>
            </a:r>
          </a:p>
          <a:p>
            <a:pPr marL="0" lvl="1" algn="just"/>
            <a:endParaRPr lang="pt-BR" sz="1600" kern="50" dirty="0">
              <a:solidFill>
                <a:schemeClr val="bg1"/>
              </a:solidFill>
              <a:latin typeface="Cambria" panose="02040503050406030204" pitchFamily="18" charset="0"/>
              <a:ea typeface="Cambria" panose="02040503050406030204" pitchFamily="18" charset="0"/>
            </a:endParaRPr>
          </a:p>
          <a:p>
            <a:pPr marL="0" lvl="1" algn="just"/>
            <a:r>
              <a:rPr lang="pt-BR" sz="1600" dirty="0">
                <a:solidFill>
                  <a:schemeClr val="bg1"/>
                </a:solidFill>
                <a:effectLst/>
                <a:latin typeface="Cambria" panose="02040503050406030204" pitchFamily="18" charset="0"/>
                <a:ea typeface="Cambria" panose="02040503050406030204" pitchFamily="18" charset="0"/>
              </a:rPr>
              <a:t>Quando a recusa do empregador ou seu respectivo sindicato à negociação coletiva é imotivada ou desleal, caracterizada por um comportamento que não possui justificativa razoável ou legítima, por abuso de direito, omissão, ou pela procrastinação intencional, em descumprimento ao seu dever jurídico de alcançar a composição do conflito, por meio de acordos coletivos ou convenções coletivas de trabalho, há patente violação a boa-fé objetiva, configurando-se, inclusive, ato </a:t>
            </a:r>
            <a:r>
              <a:rPr lang="pt-BR" sz="1600" dirty="0" err="1">
                <a:solidFill>
                  <a:schemeClr val="bg1"/>
                </a:solidFill>
                <a:effectLst/>
                <a:latin typeface="Cambria" panose="02040503050406030204" pitchFamily="18" charset="0"/>
                <a:ea typeface="Cambria" panose="02040503050406030204" pitchFamily="18" charset="0"/>
              </a:rPr>
              <a:t>antissindical</a:t>
            </a:r>
            <a:r>
              <a:rPr lang="pt-BR" sz="1600" dirty="0">
                <a:solidFill>
                  <a:schemeClr val="bg1"/>
                </a:solidFill>
                <a:effectLst/>
                <a:latin typeface="Cambria" panose="02040503050406030204" pitchFamily="18" charset="0"/>
                <a:ea typeface="Cambria" panose="02040503050406030204" pitchFamily="18" charset="0"/>
              </a:rPr>
              <a:t>, pelo descumprimento do dever jurídico cujo consequente normativo é a configuração do comum acordo tácito para a instauração de Dissídio Coletivo de Natureza Econômica.</a:t>
            </a:r>
          </a:p>
          <a:p>
            <a:pPr marL="0" lvl="1" algn="just"/>
            <a:endParaRPr lang="en-US" sz="16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285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B0C1CE15-B8F4-0249-8BAE-474FD15A2AF4}"/>
              </a:ext>
            </a:extLst>
          </p:cNvPr>
          <p:cNvSpPr txBox="1"/>
          <p:nvPr/>
        </p:nvSpPr>
        <p:spPr>
          <a:xfrm>
            <a:off x="1367584" y="231060"/>
            <a:ext cx="4391024" cy="1323439"/>
          </a:xfrm>
          <a:prstGeom prst="rect">
            <a:avLst/>
          </a:prstGeom>
        </p:spPr>
        <p:txBody>
          <a:bodyPr vert="horz" lIns="91440" tIns="45720" rIns="91440" bIns="45720" rtlCol="0" anchor="t">
            <a:normAutofit fontScale="62500" lnSpcReduction="20000"/>
          </a:bodyPr>
          <a:lstStyle/>
          <a:p>
            <a:pPr algn="ctr">
              <a:lnSpc>
                <a:spcPct val="120000"/>
              </a:lnSpc>
              <a:spcBef>
                <a:spcPct val="0"/>
              </a:spcBef>
            </a:pPr>
            <a:r>
              <a:rPr lang="pt-BR" sz="4000" dirty="0">
                <a:solidFill>
                  <a:schemeClr val="bg1"/>
                </a:solidFill>
                <a:latin typeface="Cambria" panose="02040503050406030204" pitchFamily="18" charset="0"/>
                <a:ea typeface="Cambria" panose="02040503050406030204" pitchFamily="18" charset="0"/>
                <a:cs typeface="+mj-cs"/>
              </a:rPr>
              <a:t>DA MÁ-FÉ NA RECUSA À NEGOCIAÇÃO COLETIVA E AO COMUM ACORDO</a:t>
            </a:r>
            <a:endParaRPr lang="en-US" sz="4000" dirty="0">
              <a:solidFill>
                <a:schemeClr val="bg1"/>
              </a:solidFill>
              <a:latin typeface="Cambria" panose="02040503050406030204" pitchFamily="18" charset="0"/>
              <a:ea typeface="Cambria" panose="02040503050406030204" pitchFamily="18" charset="0"/>
              <a:cs typeface="+mj-cs"/>
            </a:endParaRPr>
          </a:p>
        </p:txBody>
      </p:sp>
      <p:pic>
        <p:nvPicPr>
          <p:cNvPr id="4" name="Imagem 3">
            <a:extLst>
              <a:ext uri="{FF2B5EF4-FFF2-40B4-BE49-F238E27FC236}">
                <a16:creationId xmlns:a16="http://schemas.microsoft.com/office/drawing/2014/main" id="{1D268EA9-BCDC-2532-43F2-3DB2115E7550}"/>
              </a:ext>
            </a:extLst>
          </p:cNvPr>
          <p:cNvPicPr>
            <a:picLocks noChangeAspect="1"/>
          </p:cNvPicPr>
          <p:nvPr/>
        </p:nvPicPr>
        <p:blipFill>
          <a:blip r:embed="rId2"/>
          <a:srcRect l="18236" r="30908"/>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94" name="Group 19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95" name="Freeform: Shape 19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6981826" y="3146400"/>
            <a:ext cx="4391024" cy="2682000"/>
          </a:xfrm>
          <a:prstGeom prst="rect">
            <a:avLst/>
          </a:prstGeom>
        </p:spPr>
        <p:txBody>
          <a:bodyPr vert="horz" lIns="91440" tIns="45720" rIns="91440" bIns="45720" rtlCol="0">
            <a:noAutofit/>
          </a:bodyPr>
          <a:lstStyle/>
          <a:p>
            <a:pPr marL="742950" lvl="1" indent="-285750" algn="just">
              <a:buFont typeface="+mj-lt"/>
              <a:buAutoNum type="arabicPeriod"/>
            </a:pPr>
            <a:endParaRPr lang="en-US" dirty="0">
              <a:solidFill>
                <a:schemeClr val="bg1">
                  <a:alpha val="80000"/>
                </a:schemeClr>
              </a:solidFill>
              <a:effectLst/>
              <a:latin typeface="Cambria" panose="02040503050406030204" pitchFamily="18" charset="0"/>
              <a:ea typeface="Cambria" panose="02040503050406030204" pitchFamily="18" charset="0"/>
            </a:endParaRP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4"/>
          <a:stretch>
            <a:fillRect/>
          </a:stretch>
        </p:blipFill>
        <p:spPr>
          <a:xfrm>
            <a:off x="10679914" y="6168423"/>
            <a:ext cx="1060796" cy="432854"/>
          </a:xfrm>
          <a:prstGeom prst="rect">
            <a:avLst/>
          </a:prstGeom>
        </p:spPr>
      </p:pic>
      <p:sp>
        <p:nvSpPr>
          <p:cNvPr id="9" name="CaixaDeTexto 8">
            <a:extLst>
              <a:ext uri="{FF2B5EF4-FFF2-40B4-BE49-F238E27FC236}">
                <a16:creationId xmlns:a16="http://schemas.microsoft.com/office/drawing/2014/main" id="{32FDA6A1-FC59-0C64-E4F9-14B0BDD20653}"/>
              </a:ext>
            </a:extLst>
          </p:cNvPr>
          <p:cNvSpPr txBox="1"/>
          <p:nvPr/>
        </p:nvSpPr>
        <p:spPr>
          <a:xfrm>
            <a:off x="6509442" y="610871"/>
            <a:ext cx="5346674" cy="5755422"/>
          </a:xfrm>
          <a:prstGeom prst="rect">
            <a:avLst/>
          </a:prstGeom>
          <a:noFill/>
        </p:spPr>
        <p:txBody>
          <a:bodyPr wrap="square">
            <a:spAutoFit/>
          </a:bodyPr>
          <a:lstStyle/>
          <a:p>
            <a:pPr marL="0" lvl="1" algn="just"/>
            <a:r>
              <a:rPr lang="pt-BR" sz="1600" kern="50" dirty="0">
                <a:solidFill>
                  <a:schemeClr val="bg1"/>
                </a:solidFill>
                <a:latin typeface="Cambria" panose="02040503050406030204" pitchFamily="18" charset="0"/>
                <a:ea typeface="Cambria" panose="02040503050406030204" pitchFamily="18" charset="0"/>
              </a:rPr>
              <a:t>O Código Civil, art. 122, veda expressamente a adoção de cláusulas “puramente potestativas” em negócios jurídicos:</a:t>
            </a:r>
          </a:p>
          <a:p>
            <a:pPr marL="0" lvl="1" algn="just"/>
            <a:endParaRPr lang="pt-BR" sz="1600" kern="50" dirty="0">
              <a:solidFill>
                <a:schemeClr val="bg1"/>
              </a:solidFill>
              <a:latin typeface="Cambria" panose="02040503050406030204" pitchFamily="18" charset="0"/>
              <a:ea typeface="Cambria" panose="02040503050406030204" pitchFamily="18" charset="0"/>
            </a:endParaRPr>
          </a:p>
          <a:p>
            <a:pPr marL="0" lvl="1" algn="just"/>
            <a:r>
              <a:rPr lang="pt-BR" sz="1600" b="1" kern="50" dirty="0">
                <a:solidFill>
                  <a:schemeClr val="bg1"/>
                </a:solidFill>
                <a:latin typeface="Cambria" panose="02040503050406030204" pitchFamily="18" charset="0"/>
                <a:ea typeface="Cambria" panose="02040503050406030204" pitchFamily="18" charset="0"/>
              </a:rPr>
              <a:t>Art. 122</a:t>
            </a:r>
            <a:r>
              <a:rPr lang="pt-BR" sz="1600" kern="50" dirty="0">
                <a:solidFill>
                  <a:schemeClr val="bg1"/>
                </a:solidFill>
                <a:latin typeface="Cambria" panose="02040503050406030204" pitchFamily="18" charset="0"/>
                <a:ea typeface="Cambria" panose="02040503050406030204" pitchFamily="18" charset="0"/>
              </a:rPr>
              <a:t>. São lícitas, em geral, todas as condições não contrárias à lei, à ordem pública ou aos bons costumes; entre as condições defesas se incluem as que privarem de todo efeito o negócio jurídico, ou o sujeitarem ao puro arbítrio de uma das partes.</a:t>
            </a:r>
          </a:p>
          <a:p>
            <a:pPr marL="0" lvl="1" algn="just"/>
            <a:endParaRPr lang="pt-BR" sz="1600" kern="50" dirty="0">
              <a:solidFill>
                <a:schemeClr val="bg1"/>
              </a:solidFill>
              <a:latin typeface="Cambria" panose="02040503050406030204" pitchFamily="18" charset="0"/>
              <a:ea typeface="Cambria" panose="02040503050406030204" pitchFamily="18" charset="0"/>
            </a:endParaRPr>
          </a:p>
          <a:p>
            <a:pPr marL="0" lvl="1" algn="just"/>
            <a:r>
              <a:rPr lang="pt-BR" sz="1600" kern="50" dirty="0">
                <a:solidFill>
                  <a:schemeClr val="bg1"/>
                </a:solidFill>
                <a:latin typeface="Cambria" panose="02040503050406030204" pitchFamily="18" charset="0"/>
                <a:ea typeface="Cambria" panose="02040503050406030204" pitchFamily="18" charset="0"/>
              </a:rPr>
              <a:t>Dita norma visa coibir a submissão do negócio à vontade unilateral de uma das partes, prestigiando, com isso, a incidência da boa-fé objetiva nas relações privadas. Neste sentido, trata-se de previsão amplamente aplicável às relações individuais e coletivas de trabalho, ainda que por analogia. </a:t>
            </a:r>
          </a:p>
          <a:p>
            <a:pPr marL="0" lvl="1" algn="just"/>
            <a:endParaRPr lang="pt-BR" sz="1600" kern="50" dirty="0">
              <a:solidFill>
                <a:schemeClr val="bg1"/>
              </a:solidFill>
              <a:effectLst/>
              <a:latin typeface="Cambria" panose="02040503050406030204" pitchFamily="18" charset="0"/>
              <a:ea typeface="Cambria" panose="02040503050406030204" pitchFamily="18" charset="0"/>
            </a:endParaRPr>
          </a:p>
          <a:p>
            <a:pPr marL="0" lvl="1" algn="just"/>
            <a:r>
              <a:rPr lang="pt-BR" sz="1600" dirty="0">
                <a:solidFill>
                  <a:schemeClr val="bg1"/>
                </a:solidFill>
                <a:effectLst/>
                <a:latin typeface="Cambria" panose="02040503050406030204" pitchFamily="18" charset="0"/>
                <a:ea typeface="Cambria" panose="02040503050406030204" pitchFamily="18" charset="0"/>
              </a:rPr>
              <a:t>Assim, admitir a recusa à negociação coletiva e, posteriormente, recusa arbitrária à instauração de dissídio coletivo de natureza econômica implica a transformação do “comum acordo” em instrumento de submissão da demanda à vontade unilateral de uma das partes, condição puramente potestativa, cuja vedação é explícita em nosso ordenamento jurídico (art. 122 do CC).</a:t>
            </a:r>
            <a:endParaRPr lang="en-US" sz="16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40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B0C1CE15-B8F4-0249-8BAE-474FD15A2AF4}"/>
              </a:ext>
            </a:extLst>
          </p:cNvPr>
          <p:cNvSpPr txBox="1"/>
          <p:nvPr/>
        </p:nvSpPr>
        <p:spPr>
          <a:xfrm>
            <a:off x="1367584" y="231060"/>
            <a:ext cx="4391024" cy="1323439"/>
          </a:xfrm>
          <a:prstGeom prst="rect">
            <a:avLst/>
          </a:prstGeom>
        </p:spPr>
        <p:txBody>
          <a:bodyPr vert="horz" lIns="91440" tIns="45720" rIns="91440" bIns="45720" rtlCol="0" anchor="t">
            <a:normAutofit fontScale="62500" lnSpcReduction="20000"/>
          </a:bodyPr>
          <a:lstStyle/>
          <a:p>
            <a:pPr algn="ctr">
              <a:lnSpc>
                <a:spcPct val="120000"/>
              </a:lnSpc>
              <a:spcBef>
                <a:spcPct val="0"/>
              </a:spcBef>
            </a:pPr>
            <a:r>
              <a:rPr lang="pt-BR" sz="4000" dirty="0">
                <a:solidFill>
                  <a:schemeClr val="bg1"/>
                </a:solidFill>
                <a:latin typeface="Cambria" panose="02040503050406030204" pitchFamily="18" charset="0"/>
                <a:ea typeface="Cambria" panose="02040503050406030204" pitchFamily="18" charset="0"/>
                <a:cs typeface="+mj-cs"/>
              </a:rPr>
              <a:t>DA MÁ-FÉ NA RECUSA À NEGOCIAÇÃO COLETIVA E AO COMUM ACORDO</a:t>
            </a:r>
            <a:endParaRPr lang="en-US" sz="4000" dirty="0">
              <a:solidFill>
                <a:schemeClr val="bg1"/>
              </a:solidFill>
              <a:latin typeface="Cambria" panose="02040503050406030204" pitchFamily="18" charset="0"/>
              <a:ea typeface="Cambria" panose="02040503050406030204" pitchFamily="18" charset="0"/>
              <a:cs typeface="+mj-cs"/>
            </a:endParaRPr>
          </a:p>
        </p:txBody>
      </p:sp>
      <p:pic>
        <p:nvPicPr>
          <p:cNvPr id="4" name="Imagem 3">
            <a:extLst>
              <a:ext uri="{FF2B5EF4-FFF2-40B4-BE49-F238E27FC236}">
                <a16:creationId xmlns:a16="http://schemas.microsoft.com/office/drawing/2014/main" id="{1D268EA9-BCDC-2532-43F2-3DB2115E7550}"/>
              </a:ext>
            </a:extLst>
          </p:cNvPr>
          <p:cNvPicPr>
            <a:picLocks noChangeAspect="1"/>
          </p:cNvPicPr>
          <p:nvPr/>
        </p:nvPicPr>
        <p:blipFill>
          <a:blip r:embed="rId2"/>
          <a:srcRect l="18236" r="30908"/>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94" name="Group 19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95" name="Freeform: Shape 19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6981826" y="3146400"/>
            <a:ext cx="4391024" cy="2682000"/>
          </a:xfrm>
          <a:prstGeom prst="rect">
            <a:avLst/>
          </a:prstGeom>
        </p:spPr>
        <p:txBody>
          <a:bodyPr vert="horz" lIns="91440" tIns="45720" rIns="91440" bIns="45720" rtlCol="0">
            <a:noAutofit/>
          </a:bodyPr>
          <a:lstStyle/>
          <a:p>
            <a:pPr marL="742950" lvl="1" indent="-285750" algn="just">
              <a:buFont typeface="+mj-lt"/>
              <a:buAutoNum type="arabicPeriod"/>
            </a:pPr>
            <a:endParaRPr lang="en-US" dirty="0">
              <a:solidFill>
                <a:schemeClr val="bg1">
                  <a:alpha val="80000"/>
                </a:schemeClr>
              </a:solidFill>
              <a:effectLst/>
              <a:latin typeface="Cambria" panose="02040503050406030204" pitchFamily="18" charset="0"/>
              <a:ea typeface="Cambria" panose="02040503050406030204" pitchFamily="18" charset="0"/>
            </a:endParaRP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4"/>
          <a:stretch>
            <a:fillRect/>
          </a:stretch>
        </p:blipFill>
        <p:spPr>
          <a:xfrm>
            <a:off x="10679914" y="6168423"/>
            <a:ext cx="1060796" cy="432854"/>
          </a:xfrm>
          <a:prstGeom prst="rect">
            <a:avLst/>
          </a:prstGeom>
        </p:spPr>
      </p:pic>
      <p:sp>
        <p:nvSpPr>
          <p:cNvPr id="9" name="CaixaDeTexto 8">
            <a:extLst>
              <a:ext uri="{FF2B5EF4-FFF2-40B4-BE49-F238E27FC236}">
                <a16:creationId xmlns:a16="http://schemas.microsoft.com/office/drawing/2014/main" id="{32FDA6A1-FC59-0C64-E4F9-14B0BDD20653}"/>
              </a:ext>
            </a:extLst>
          </p:cNvPr>
          <p:cNvSpPr txBox="1"/>
          <p:nvPr/>
        </p:nvSpPr>
        <p:spPr>
          <a:xfrm>
            <a:off x="6509442" y="610871"/>
            <a:ext cx="5346674" cy="5016758"/>
          </a:xfrm>
          <a:prstGeom prst="rect">
            <a:avLst/>
          </a:prstGeom>
          <a:noFill/>
        </p:spPr>
        <p:txBody>
          <a:bodyPr wrap="square">
            <a:spAutoFit/>
          </a:bodyPr>
          <a:lstStyle/>
          <a:p>
            <a:pPr marL="0" lvl="1" algn="just"/>
            <a:r>
              <a:rPr lang="pt-BR" sz="1600" kern="50" dirty="0">
                <a:solidFill>
                  <a:schemeClr val="bg1"/>
                </a:solidFill>
                <a:latin typeface="Cambria" panose="02040503050406030204" pitchFamily="18" charset="0"/>
                <a:ea typeface="Cambria" panose="02040503050406030204" pitchFamily="18" charset="0"/>
              </a:rPr>
              <a:t>NOTA TÉCNIA Nº 10/CONALIS-MPT</a:t>
            </a:r>
          </a:p>
          <a:p>
            <a:pPr marL="0" lvl="1" algn="just"/>
            <a:endParaRPr lang="pt-BR" sz="1600" kern="50" dirty="0">
              <a:solidFill>
                <a:schemeClr val="bg1"/>
              </a:solidFill>
              <a:effectLst/>
              <a:latin typeface="Cambria" panose="02040503050406030204" pitchFamily="18" charset="0"/>
              <a:ea typeface="Cambria" panose="02040503050406030204" pitchFamily="18" charset="0"/>
            </a:endParaRPr>
          </a:p>
          <a:p>
            <a:pPr marL="0" lvl="1" algn="just"/>
            <a:r>
              <a:rPr lang="pt-BR" sz="1600" dirty="0">
                <a:solidFill>
                  <a:schemeClr val="bg1"/>
                </a:solidFill>
                <a:effectLst/>
                <a:latin typeface="Cambria" panose="02040503050406030204" pitchFamily="18" charset="0"/>
                <a:ea typeface="Cambria" panose="02040503050406030204" pitchFamily="18" charset="0"/>
              </a:rPr>
              <a:t>A expressão “comum acordo” previsto no § 2º do art. 114, da CF: </a:t>
            </a:r>
          </a:p>
          <a:p>
            <a:pPr marL="0" lvl="1" algn="just"/>
            <a:endParaRPr lang="pt-BR" sz="1600" dirty="0">
              <a:solidFill>
                <a:schemeClr val="bg1"/>
              </a:solidFill>
              <a:effectLst/>
              <a:latin typeface="Cambria" panose="02040503050406030204" pitchFamily="18" charset="0"/>
              <a:ea typeface="Cambria" panose="02040503050406030204" pitchFamily="18" charset="0"/>
            </a:endParaRPr>
          </a:p>
          <a:p>
            <a:pPr marL="0" lvl="1" algn="just"/>
            <a:r>
              <a:rPr lang="pt-BR" sz="1600" dirty="0">
                <a:solidFill>
                  <a:schemeClr val="bg1"/>
                </a:solidFill>
                <a:effectLst/>
                <a:latin typeface="Cambria" panose="02040503050406030204" pitchFamily="18" charset="0"/>
                <a:ea typeface="Cambria" panose="02040503050406030204" pitchFamily="18" charset="0"/>
              </a:rPr>
              <a:t>a) não exige maiores formalidades, sendo suficiente, na prática, qualquer ato que, de alguma forma, demonstre a concordância de ambas as partes, o que pode se dar por meio de manifestações escritas ou verbais, medidas ou condutas que revelem concordância com ajuizamento de dissídio coletivo, ainda que de forma tácita; obstem intencionalmente a tentativa de negociação para estabelecimento  de normas ou direitos coletivos; ou que, após iniciadas aquelas tratativas, impliquem em abuso, obstrução, omissão ou resistência desmedida à autocomposição de conflitos coletivos, em violação aos parâmetros da necessária boa-fé, proporcionalidade e razoabilidade; e </a:t>
            </a:r>
          </a:p>
          <a:p>
            <a:pPr marL="0" lvl="1" algn="just"/>
            <a:endParaRPr lang="pt-BR" sz="1600" dirty="0">
              <a:solidFill>
                <a:schemeClr val="bg1"/>
              </a:solidFill>
              <a:effectLst/>
              <a:latin typeface="Cambria" panose="02040503050406030204" pitchFamily="18" charset="0"/>
              <a:ea typeface="Cambria" panose="02040503050406030204" pitchFamily="18" charset="0"/>
            </a:endParaRPr>
          </a:p>
          <a:p>
            <a:pPr marL="0" lvl="1" algn="just"/>
            <a:endParaRPr lang="en-US" sz="16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99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B0C1CE15-B8F4-0249-8BAE-474FD15A2AF4}"/>
              </a:ext>
            </a:extLst>
          </p:cNvPr>
          <p:cNvSpPr txBox="1"/>
          <p:nvPr/>
        </p:nvSpPr>
        <p:spPr>
          <a:xfrm>
            <a:off x="1367584" y="231060"/>
            <a:ext cx="4391024" cy="1323439"/>
          </a:xfrm>
          <a:prstGeom prst="rect">
            <a:avLst/>
          </a:prstGeom>
        </p:spPr>
        <p:txBody>
          <a:bodyPr vert="horz" lIns="91440" tIns="45720" rIns="91440" bIns="45720" rtlCol="0" anchor="t">
            <a:normAutofit fontScale="62500" lnSpcReduction="20000"/>
          </a:bodyPr>
          <a:lstStyle/>
          <a:p>
            <a:pPr algn="ctr">
              <a:lnSpc>
                <a:spcPct val="120000"/>
              </a:lnSpc>
              <a:spcBef>
                <a:spcPct val="0"/>
              </a:spcBef>
            </a:pPr>
            <a:r>
              <a:rPr lang="pt-BR" sz="4000" dirty="0">
                <a:solidFill>
                  <a:schemeClr val="bg1"/>
                </a:solidFill>
                <a:latin typeface="Cambria" panose="02040503050406030204" pitchFamily="18" charset="0"/>
                <a:ea typeface="Cambria" panose="02040503050406030204" pitchFamily="18" charset="0"/>
                <a:cs typeface="+mj-cs"/>
              </a:rPr>
              <a:t>DA MÁ-FÉ NA RECUSA À NEGOCIAÇÃO COLETIVA E AO COMUM ACORDO</a:t>
            </a:r>
            <a:endParaRPr lang="en-US" sz="4000" dirty="0">
              <a:solidFill>
                <a:schemeClr val="bg1"/>
              </a:solidFill>
              <a:latin typeface="Cambria" panose="02040503050406030204" pitchFamily="18" charset="0"/>
              <a:ea typeface="Cambria" panose="02040503050406030204" pitchFamily="18" charset="0"/>
              <a:cs typeface="+mj-cs"/>
            </a:endParaRPr>
          </a:p>
        </p:txBody>
      </p:sp>
      <p:pic>
        <p:nvPicPr>
          <p:cNvPr id="4" name="Imagem 3">
            <a:extLst>
              <a:ext uri="{FF2B5EF4-FFF2-40B4-BE49-F238E27FC236}">
                <a16:creationId xmlns:a16="http://schemas.microsoft.com/office/drawing/2014/main" id="{1D268EA9-BCDC-2532-43F2-3DB2115E7550}"/>
              </a:ext>
            </a:extLst>
          </p:cNvPr>
          <p:cNvPicPr>
            <a:picLocks noChangeAspect="1"/>
          </p:cNvPicPr>
          <p:nvPr/>
        </p:nvPicPr>
        <p:blipFill>
          <a:blip r:embed="rId2"/>
          <a:srcRect l="18236" r="30908"/>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94" name="Group 19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95" name="Freeform: Shape 19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aixaDeTexto 4">
            <a:extLst>
              <a:ext uri="{FF2B5EF4-FFF2-40B4-BE49-F238E27FC236}">
                <a16:creationId xmlns:a16="http://schemas.microsoft.com/office/drawing/2014/main" id="{6594F3B2-7D8B-B28A-BBC1-494FFC341987}"/>
              </a:ext>
            </a:extLst>
          </p:cNvPr>
          <p:cNvSpPr txBox="1"/>
          <p:nvPr/>
        </p:nvSpPr>
        <p:spPr>
          <a:xfrm>
            <a:off x="6981826" y="3146400"/>
            <a:ext cx="4391024" cy="2682000"/>
          </a:xfrm>
          <a:prstGeom prst="rect">
            <a:avLst/>
          </a:prstGeom>
        </p:spPr>
        <p:txBody>
          <a:bodyPr vert="horz" lIns="91440" tIns="45720" rIns="91440" bIns="45720" rtlCol="0">
            <a:noAutofit/>
          </a:bodyPr>
          <a:lstStyle/>
          <a:p>
            <a:pPr marL="742950" lvl="1" indent="-285750" algn="just">
              <a:buFont typeface="+mj-lt"/>
              <a:buAutoNum type="arabicPeriod"/>
            </a:pPr>
            <a:endParaRPr lang="en-US" dirty="0">
              <a:solidFill>
                <a:schemeClr val="bg1">
                  <a:alpha val="80000"/>
                </a:schemeClr>
              </a:solidFill>
              <a:effectLst/>
              <a:latin typeface="Cambria" panose="02040503050406030204" pitchFamily="18" charset="0"/>
              <a:ea typeface="Cambria" panose="02040503050406030204" pitchFamily="18" charset="0"/>
            </a:endParaRPr>
          </a:p>
        </p:txBody>
      </p:sp>
      <p:pic>
        <p:nvPicPr>
          <p:cNvPr id="6" name="Imagem 5">
            <a:extLst>
              <a:ext uri="{FF2B5EF4-FFF2-40B4-BE49-F238E27FC236}">
                <a16:creationId xmlns:a16="http://schemas.microsoft.com/office/drawing/2014/main" id="{4A29E4F5-42E6-9E66-3C45-969B26993F7F}"/>
              </a:ext>
            </a:extLst>
          </p:cNvPr>
          <p:cNvPicPr>
            <a:picLocks noChangeAspect="1"/>
          </p:cNvPicPr>
          <p:nvPr/>
        </p:nvPicPr>
        <p:blipFill>
          <a:blip r:embed="rId4"/>
          <a:stretch>
            <a:fillRect/>
          </a:stretch>
        </p:blipFill>
        <p:spPr>
          <a:xfrm>
            <a:off x="10679914" y="6168423"/>
            <a:ext cx="1060796" cy="432854"/>
          </a:xfrm>
          <a:prstGeom prst="rect">
            <a:avLst/>
          </a:prstGeom>
        </p:spPr>
      </p:pic>
      <p:sp>
        <p:nvSpPr>
          <p:cNvPr id="9" name="CaixaDeTexto 8">
            <a:extLst>
              <a:ext uri="{FF2B5EF4-FFF2-40B4-BE49-F238E27FC236}">
                <a16:creationId xmlns:a16="http://schemas.microsoft.com/office/drawing/2014/main" id="{32FDA6A1-FC59-0C64-E4F9-14B0BDD20653}"/>
              </a:ext>
            </a:extLst>
          </p:cNvPr>
          <p:cNvSpPr txBox="1"/>
          <p:nvPr/>
        </p:nvSpPr>
        <p:spPr>
          <a:xfrm>
            <a:off x="6509442" y="610871"/>
            <a:ext cx="5346674" cy="5016758"/>
          </a:xfrm>
          <a:prstGeom prst="rect">
            <a:avLst/>
          </a:prstGeom>
          <a:noFill/>
        </p:spPr>
        <p:txBody>
          <a:bodyPr wrap="square">
            <a:spAutoFit/>
          </a:bodyPr>
          <a:lstStyle/>
          <a:p>
            <a:pPr marL="0" lvl="1" algn="just"/>
            <a:r>
              <a:rPr lang="pt-BR" sz="1600" kern="50" dirty="0">
                <a:solidFill>
                  <a:schemeClr val="bg1"/>
                </a:solidFill>
                <a:latin typeface="Cambria" panose="02040503050406030204" pitchFamily="18" charset="0"/>
                <a:ea typeface="Cambria" panose="02040503050406030204" pitchFamily="18" charset="0"/>
              </a:rPr>
              <a:t>NOTA TÉCNIA Nº 10/CONALIS-MPT</a:t>
            </a:r>
          </a:p>
          <a:p>
            <a:pPr marL="0" lvl="1" algn="just"/>
            <a:endParaRPr lang="pt-BR" sz="1600" kern="50" dirty="0">
              <a:solidFill>
                <a:schemeClr val="bg1"/>
              </a:solidFill>
              <a:effectLst/>
              <a:latin typeface="Cambria" panose="02040503050406030204" pitchFamily="18" charset="0"/>
              <a:ea typeface="Cambria" panose="02040503050406030204" pitchFamily="18" charset="0"/>
            </a:endParaRPr>
          </a:p>
          <a:p>
            <a:pPr marL="0" lvl="1" algn="just"/>
            <a:r>
              <a:rPr lang="pt-BR" sz="1600" dirty="0">
                <a:solidFill>
                  <a:schemeClr val="bg1"/>
                </a:solidFill>
                <a:effectLst/>
                <a:latin typeface="Cambria" panose="02040503050406030204" pitchFamily="18" charset="0"/>
                <a:ea typeface="Cambria" panose="02040503050406030204" pitchFamily="18" charset="0"/>
              </a:rPr>
              <a:t>b) pode ser atendida tanto no momento da propositura do dissídio quanto posteriormente, sendo certo que, havendo resistência desmedida ou abusiva por uma das partes, ainda que inexitosa a negociação coletiva previamente estabelecida, já estará  contemplada a finalidade de estímulo à autocomposição, suprindo-se a condição para o ajuizamento do dissídio coletivo, por violação aos princípios da </a:t>
            </a:r>
            <a:r>
              <a:rPr lang="pt-BR" sz="1600" dirty="0" err="1">
                <a:solidFill>
                  <a:schemeClr val="bg1"/>
                </a:solidFill>
                <a:effectLst/>
                <a:latin typeface="Cambria" panose="02040503050406030204" pitchFamily="18" charset="0"/>
                <a:ea typeface="Cambria" panose="02040503050406030204" pitchFamily="18" charset="0"/>
              </a:rPr>
              <a:t>inescusabilidade</a:t>
            </a:r>
            <a:r>
              <a:rPr lang="pt-BR" sz="1600" dirty="0">
                <a:solidFill>
                  <a:schemeClr val="bg1"/>
                </a:solidFill>
                <a:effectLst/>
                <a:latin typeface="Cambria" panose="02040503050406030204" pitchFamily="18" charset="0"/>
                <a:ea typeface="Cambria" panose="02040503050406030204" pitchFamily="18" charset="0"/>
              </a:rPr>
              <a:t> da negociação coletiva e da boa-fé objetiva e da lealdade, com vistas a melhor atender os preceitos constitucionais, com espaço à autonomia coletiva de vontade, à pacificação social e à efetiva solução dos conflitos trabalhistas.</a:t>
            </a:r>
          </a:p>
          <a:p>
            <a:pPr marL="0" lvl="1" algn="just"/>
            <a:endParaRPr lang="pt-BR" sz="1600" dirty="0">
              <a:solidFill>
                <a:schemeClr val="bg1"/>
              </a:solidFill>
              <a:latin typeface="Cambria" panose="02040503050406030204" pitchFamily="18" charset="0"/>
              <a:ea typeface="Cambria" panose="02040503050406030204" pitchFamily="18" charset="0"/>
            </a:endParaRPr>
          </a:p>
          <a:p>
            <a:pPr marL="0" lvl="1" algn="just"/>
            <a:endParaRPr lang="pt-BR" sz="1600" dirty="0">
              <a:solidFill>
                <a:schemeClr val="bg1"/>
              </a:solidFill>
              <a:effectLst/>
              <a:latin typeface="Cambria" panose="02040503050406030204" pitchFamily="18" charset="0"/>
              <a:ea typeface="Cambria" panose="02040503050406030204" pitchFamily="18" charset="0"/>
            </a:endParaRPr>
          </a:p>
          <a:p>
            <a:pPr marL="0" lvl="1" algn="just"/>
            <a:endParaRPr lang="pt-BR" sz="1600" dirty="0">
              <a:solidFill>
                <a:schemeClr val="bg1"/>
              </a:solidFill>
              <a:latin typeface="Cambria" panose="02040503050406030204" pitchFamily="18" charset="0"/>
              <a:ea typeface="Cambria" panose="02040503050406030204" pitchFamily="18" charset="0"/>
            </a:endParaRPr>
          </a:p>
          <a:p>
            <a:pPr marL="0" lvl="1" algn="just"/>
            <a:endParaRPr lang="pt-BR" sz="1600" dirty="0">
              <a:solidFill>
                <a:schemeClr val="bg1"/>
              </a:solidFill>
              <a:effectLst/>
              <a:latin typeface="Cambria" panose="02040503050406030204" pitchFamily="18" charset="0"/>
              <a:ea typeface="Cambria" panose="02040503050406030204" pitchFamily="18" charset="0"/>
            </a:endParaRPr>
          </a:p>
          <a:p>
            <a:pPr marL="0" lvl="1" algn="just"/>
            <a:endParaRPr lang="pt-BR" sz="1600" dirty="0">
              <a:solidFill>
                <a:schemeClr val="bg1"/>
              </a:solidFill>
              <a:effectLst/>
              <a:latin typeface="Cambria" panose="02040503050406030204" pitchFamily="18" charset="0"/>
              <a:ea typeface="Cambria" panose="02040503050406030204" pitchFamily="18" charset="0"/>
            </a:endParaRPr>
          </a:p>
          <a:p>
            <a:pPr marL="0" lvl="1" algn="just"/>
            <a:endParaRPr lang="en-US" sz="16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6203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6" name="Oval 45">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B5F5C76B-01CD-05C4-C025-BEE718B46F89}"/>
              </a:ext>
            </a:extLst>
          </p:cNvPr>
          <p:cNvSpPr>
            <a:spLocks noGrp="1"/>
          </p:cNvSpPr>
          <p:nvPr>
            <p:ph type="ctrTitle"/>
          </p:nvPr>
        </p:nvSpPr>
        <p:spPr>
          <a:xfrm>
            <a:off x="629641" y="1638214"/>
            <a:ext cx="4684778" cy="2788782"/>
          </a:xfrm>
          <a:noFill/>
        </p:spPr>
        <p:txBody>
          <a:bodyPr anchor="b">
            <a:normAutofit fontScale="90000"/>
          </a:bodyPr>
          <a:lstStyle/>
          <a:p>
            <a:r>
              <a:rPr lang="pt-BR" sz="4400" dirty="0">
                <a:solidFill>
                  <a:schemeClr val="bg1"/>
                </a:solidFill>
                <a:latin typeface="Cambria" panose="02040503050406030204" pitchFamily="18" charset="0"/>
                <a:ea typeface="Cambria" panose="02040503050406030204" pitchFamily="18" charset="0"/>
              </a:rPr>
              <a:t>COMUM ACORDO EM DISSIDIO COLETIVO</a:t>
            </a:r>
            <a:br>
              <a:rPr lang="pt-BR" sz="4400" dirty="0">
                <a:solidFill>
                  <a:schemeClr val="bg1"/>
                </a:solidFill>
                <a:latin typeface="Cambria" panose="02040503050406030204" pitchFamily="18" charset="0"/>
                <a:ea typeface="Cambria" panose="02040503050406030204" pitchFamily="18" charset="0"/>
              </a:rPr>
            </a:br>
            <a:r>
              <a:rPr lang="pt-BR" sz="3100" dirty="0">
                <a:solidFill>
                  <a:schemeClr val="bg1"/>
                </a:solidFill>
                <a:latin typeface="Cambria" panose="02040503050406030204" pitchFamily="18" charset="0"/>
                <a:ea typeface="Cambria" panose="02040503050406030204" pitchFamily="18" charset="0"/>
              </a:rPr>
              <a:t>IRDR nº 1000907-30.2023.5.00.0000</a:t>
            </a:r>
            <a:br>
              <a:rPr lang="pt-BR" sz="3100" dirty="0">
                <a:solidFill>
                  <a:schemeClr val="bg1"/>
                </a:solidFill>
                <a:latin typeface="Cambria" panose="02040503050406030204" pitchFamily="18" charset="0"/>
                <a:ea typeface="Cambria" panose="02040503050406030204" pitchFamily="18" charset="0"/>
              </a:rPr>
            </a:br>
            <a:br>
              <a:rPr lang="pt-BR" sz="3100" dirty="0">
                <a:solidFill>
                  <a:schemeClr val="bg1"/>
                </a:solidFill>
                <a:latin typeface="Cambria" panose="02040503050406030204" pitchFamily="18" charset="0"/>
                <a:ea typeface="Cambria" panose="02040503050406030204" pitchFamily="18" charset="0"/>
              </a:rPr>
            </a:br>
            <a:r>
              <a:rPr lang="pt-BR" sz="4400" dirty="0">
                <a:solidFill>
                  <a:schemeClr val="bg1"/>
                </a:solidFill>
                <a:latin typeface="Cambria" panose="02040503050406030204" pitchFamily="18" charset="0"/>
                <a:ea typeface="Cambria" panose="02040503050406030204" pitchFamily="18" charset="0"/>
              </a:rPr>
              <a:t>MUITO OBRIGADA!</a:t>
            </a:r>
          </a:p>
        </p:txBody>
      </p:sp>
      <p:sp>
        <p:nvSpPr>
          <p:cNvPr id="53" name="Rectangle 52">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6" name="Straight Connector 55">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4" name="Straight Connector 63">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ítulo 2">
            <a:extLst>
              <a:ext uri="{FF2B5EF4-FFF2-40B4-BE49-F238E27FC236}">
                <a16:creationId xmlns:a16="http://schemas.microsoft.com/office/drawing/2014/main" id="{D2887EEA-BBAB-1520-3C62-9E2CB125F45A}"/>
              </a:ext>
            </a:extLst>
          </p:cNvPr>
          <p:cNvSpPr>
            <a:spLocks noGrp="1"/>
          </p:cNvSpPr>
          <p:nvPr>
            <p:ph type="subTitle" idx="1"/>
          </p:nvPr>
        </p:nvSpPr>
        <p:spPr>
          <a:xfrm>
            <a:off x="629641" y="4647413"/>
            <a:ext cx="5895058" cy="1482093"/>
          </a:xfrm>
          <a:noFill/>
        </p:spPr>
        <p:txBody>
          <a:bodyPr anchor="t">
            <a:normAutofit/>
          </a:bodyPr>
          <a:lstStyle/>
          <a:p>
            <a:pPr>
              <a:spcBef>
                <a:spcPts val="0"/>
              </a:spcBef>
              <a:spcAft>
                <a:spcPts val="600"/>
              </a:spcAft>
            </a:pPr>
            <a:r>
              <a:rPr lang="pt-BR" sz="1600" dirty="0">
                <a:solidFill>
                  <a:schemeClr val="bg1"/>
                </a:solidFill>
                <a:latin typeface="Cambria" panose="02040503050406030204" pitchFamily="18" charset="0"/>
                <a:ea typeface="Cambria" panose="02040503050406030204" pitchFamily="18" charset="0"/>
              </a:rPr>
              <a:t>Viviann Brito Mattos</a:t>
            </a:r>
          </a:p>
          <a:p>
            <a:pPr>
              <a:spcBef>
                <a:spcPts val="0"/>
              </a:spcBef>
              <a:spcAft>
                <a:spcPts val="600"/>
              </a:spcAft>
            </a:pPr>
            <a:r>
              <a:rPr lang="pt-BR" sz="1600" dirty="0">
                <a:solidFill>
                  <a:schemeClr val="bg1"/>
                </a:solidFill>
                <a:latin typeface="Cambria" panose="02040503050406030204" pitchFamily="18" charset="0"/>
                <a:ea typeface="Cambria" panose="02040503050406030204" pitchFamily="18" charset="0"/>
              </a:rPr>
              <a:t>Procuradora Regional do Trabalho MPT/RJ</a:t>
            </a:r>
          </a:p>
          <a:p>
            <a:pPr>
              <a:spcBef>
                <a:spcPts val="0"/>
              </a:spcBef>
              <a:spcAft>
                <a:spcPts val="600"/>
              </a:spcAft>
            </a:pPr>
            <a:r>
              <a:rPr lang="pt-BR" sz="1600" dirty="0">
                <a:solidFill>
                  <a:schemeClr val="bg1"/>
                </a:solidFill>
                <a:latin typeface="Cambria" panose="02040503050406030204" pitchFamily="18" charset="0"/>
                <a:ea typeface="Cambria" panose="02040503050406030204" pitchFamily="18" charset="0"/>
              </a:rPr>
              <a:t>Coordenadora Nacional de Promoção da Liberdade Sindical e do Diálogo Social (CONALIS)</a:t>
            </a:r>
          </a:p>
        </p:txBody>
      </p:sp>
      <p:pic>
        <p:nvPicPr>
          <p:cNvPr id="4" name="Imagem 3" descr="Desenho de personagem de desenho animado&#10;&#10;Descrição gerada automaticamente com confiança baixa">
            <a:extLst>
              <a:ext uri="{FF2B5EF4-FFF2-40B4-BE49-F238E27FC236}">
                <a16:creationId xmlns:a16="http://schemas.microsoft.com/office/drawing/2014/main" id="{5E77ABC3-F232-0912-CB2A-428CFB235B75}"/>
              </a:ext>
            </a:extLst>
          </p:cNvPr>
          <p:cNvPicPr>
            <a:picLocks noChangeAspect="1"/>
          </p:cNvPicPr>
          <p:nvPr/>
        </p:nvPicPr>
        <p:blipFill>
          <a:blip r:embed="rId2"/>
          <a:srcRect l="18749" r="18928" b="1"/>
          <a:stretch/>
        </p:blipFill>
        <p:spPr>
          <a:xfrm>
            <a:off x="6795973" y="969893"/>
            <a:ext cx="4684777" cy="4684777"/>
          </a:xfrm>
          <a:prstGeom prst="rect">
            <a:avLst/>
          </a:prstGeom>
        </p:spPr>
      </p:pic>
      <p:grpSp>
        <p:nvGrpSpPr>
          <p:cNvPr id="69" name="Group 68">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70" name="Straight Connector 69">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Imagem 5">
            <a:extLst>
              <a:ext uri="{FF2B5EF4-FFF2-40B4-BE49-F238E27FC236}">
                <a16:creationId xmlns:a16="http://schemas.microsoft.com/office/drawing/2014/main" id="{B8D61439-E849-1463-8DA6-D9AA4509D44B}"/>
              </a:ext>
            </a:extLst>
          </p:cNvPr>
          <p:cNvPicPr>
            <a:picLocks noChangeAspect="1"/>
          </p:cNvPicPr>
          <p:nvPr/>
        </p:nvPicPr>
        <p:blipFill>
          <a:blip r:embed="rId3"/>
          <a:stretch>
            <a:fillRect/>
          </a:stretch>
        </p:blipFill>
        <p:spPr>
          <a:xfrm>
            <a:off x="10362782" y="6140785"/>
            <a:ext cx="1060796" cy="432854"/>
          </a:xfrm>
          <a:prstGeom prst="rect">
            <a:avLst/>
          </a:prstGeom>
        </p:spPr>
      </p:pic>
    </p:spTree>
    <p:extLst>
      <p:ext uri="{BB962C8B-B14F-4D97-AF65-F5344CB8AC3E}">
        <p14:creationId xmlns:p14="http://schemas.microsoft.com/office/powerpoint/2010/main" val="272507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4573827" y="1802434"/>
            <a:ext cx="6909273" cy="3469067"/>
          </a:xfrm>
          <a:prstGeom prst="rect">
            <a:avLst/>
          </a:prstGeom>
        </p:spPr>
        <p:txBody>
          <a:bodyPr vert="horz" lIns="91440" tIns="45720" rIns="91440" bIns="45720" rtlCol="0">
            <a:noAutofit/>
          </a:bodyPr>
          <a:lstStyle/>
          <a:p>
            <a:pPr algn="just">
              <a:lnSpc>
                <a:spcPct val="90000"/>
              </a:lnSpc>
              <a:spcAft>
                <a:spcPts val="600"/>
              </a:spcAft>
            </a:pPr>
            <a:r>
              <a:rPr lang="pt-BR" sz="2400" dirty="0">
                <a:solidFill>
                  <a:schemeClr val="bg1"/>
                </a:solidFill>
                <a:latin typeface="Cambria" panose="02040503050406030204" pitchFamily="18" charset="0"/>
                <a:ea typeface="Cambria" panose="02040503050406030204" pitchFamily="18" charset="0"/>
              </a:rPr>
              <a:t>A negociação coletiva de trabalho é um processo substantivo que envolve negociações entre um ou mais empregadores ou organizações de empregadores e um ou mais sindicatos profissionais, revelando-se a base de todo diálogo social. Além de se apresentar como uma expressão da vontade coletiva sem fugir dos parâmetros constitucionais, a negociação coletiva pode concretizar a criação de normas que visam a melhoria das condições de trabalho</a:t>
            </a:r>
            <a:endParaRPr lang="en-US" sz="24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CaixaDeTexto 2">
            <a:extLst>
              <a:ext uri="{FF2B5EF4-FFF2-40B4-BE49-F238E27FC236}">
                <a16:creationId xmlns:a16="http://schemas.microsoft.com/office/drawing/2014/main" id="{09B4DE8F-E0A5-A98C-70A2-21E76518FA3B}"/>
              </a:ext>
            </a:extLst>
          </p:cNvPr>
          <p:cNvSpPr txBox="1"/>
          <p:nvPr/>
        </p:nvSpPr>
        <p:spPr>
          <a:xfrm>
            <a:off x="6080412" y="909570"/>
            <a:ext cx="2937616" cy="461665"/>
          </a:xfrm>
          <a:prstGeom prst="rect">
            <a:avLst/>
          </a:prstGeom>
          <a:noFill/>
        </p:spPr>
        <p:txBody>
          <a:bodyPr wrap="square" rtlCol="0">
            <a:spAutoFit/>
          </a:bodyPr>
          <a:lstStyle/>
          <a:p>
            <a:pPr algn="ctr"/>
            <a:r>
              <a:rPr lang="pt-BR" sz="2400" dirty="0">
                <a:solidFill>
                  <a:schemeClr val="bg1"/>
                </a:solidFill>
                <a:latin typeface="Cambria" panose="02040503050406030204" pitchFamily="18" charset="0"/>
                <a:ea typeface="Cambria" panose="02040503050406030204" pitchFamily="18" charset="0"/>
              </a:rPr>
              <a:t>Negociação Coletiva</a:t>
            </a:r>
          </a:p>
        </p:txBody>
      </p:sp>
      <p:pic>
        <p:nvPicPr>
          <p:cNvPr id="8" name="Imagem 7">
            <a:extLst>
              <a:ext uri="{FF2B5EF4-FFF2-40B4-BE49-F238E27FC236}">
                <a16:creationId xmlns:a16="http://schemas.microsoft.com/office/drawing/2014/main" id="{FCEA981D-0887-C993-3041-450459F0718F}"/>
              </a:ext>
            </a:extLst>
          </p:cNvPr>
          <p:cNvPicPr>
            <a:picLocks noChangeAspect="1"/>
          </p:cNvPicPr>
          <p:nvPr/>
        </p:nvPicPr>
        <p:blipFill>
          <a:blip r:embed="rId3"/>
          <a:stretch>
            <a:fillRect/>
          </a:stretch>
        </p:blipFill>
        <p:spPr>
          <a:xfrm>
            <a:off x="84597" y="6302493"/>
            <a:ext cx="1060796" cy="432854"/>
          </a:xfrm>
          <a:prstGeom prst="rect">
            <a:avLst/>
          </a:prstGeom>
        </p:spPr>
      </p:pic>
      <p:pic>
        <p:nvPicPr>
          <p:cNvPr id="9" name="Imagem 8">
            <a:extLst>
              <a:ext uri="{FF2B5EF4-FFF2-40B4-BE49-F238E27FC236}">
                <a16:creationId xmlns:a16="http://schemas.microsoft.com/office/drawing/2014/main" id="{ABA96B0E-90C0-4005-DF61-CEE5FBCA77AF}"/>
              </a:ext>
            </a:extLst>
          </p:cNvPr>
          <p:cNvPicPr>
            <a:picLocks noChangeAspect="1"/>
          </p:cNvPicPr>
          <p:nvPr/>
        </p:nvPicPr>
        <p:blipFill>
          <a:blip r:embed="rId4"/>
          <a:stretch>
            <a:fillRect/>
          </a:stretch>
        </p:blipFill>
        <p:spPr>
          <a:xfrm>
            <a:off x="425345" y="2409110"/>
            <a:ext cx="3367868" cy="2255716"/>
          </a:xfrm>
          <a:prstGeom prst="rect">
            <a:avLst/>
          </a:prstGeom>
        </p:spPr>
      </p:pic>
    </p:spTree>
    <p:extLst>
      <p:ext uri="{BB962C8B-B14F-4D97-AF65-F5344CB8AC3E}">
        <p14:creationId xmlns:p14="http://schemas.microsoft.com/office/powerpoint/2010/main" val="160472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4287915" y="566833"/>
            <a:ext cx="7195185" cy="5655075"/>
          </a:xfrm>
          <a:prstGeom prst="rect">
            <a:avLst/>
          </a:prstGeom>
        </p:spPr>
        <p:txBody>
          <a:bodyPr vert="horz" lIns="91440" tIns="45720" rIns="91440" bIns="45720" rtlCol="0">
            <a:noAutofit/>
          </a:bodyPr>
          <a:lstStyle/>
          <a:p>
            <a:pPr algn="ctr">
              <a:lnSpc>
                <a:spcPct val="90000"/>
              </a:lnSpc>
              <a:spcAft>
                <a:spcPts val="600"/>
              </a:spcAft>
            </a:pPr>
            <a:r>
              <a:rPr lang="pt-BR" sz="2400" b="1" dirty="0">
                <a:solidFill>
                  <a:schemeClr val="bg1"/>
                </a:solidFill>
                <a:latin typeface="Cambria" panose="02040503050406030204" pitchFamily="18" charset="0"/>
                <a:ea typeface="Cambria" panose="02040503050406030204" pitchFamily="18" charset="0"/>
              </a:rPr>
              <a:t>MÚLTIPLOS ASPECTOS DA NEGOCIAÇÃO COLETIVA</a:t>
            </a: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A Constituição vigente foi a primeira a tratar da negociação coletiva em seus múltiplos aspectos: </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a) como espécie do gênero “solução pacífica das controvérsias” para alcançar a “harmonia social e comprometida” (Preâmbulo);</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b) quanto a seus atores (art. 8º , VI); </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c) reconhecendo a autonomia privada coletiva; </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d) como mecanismo exclusivo para a flexibilização de direitos (art. 7º VI, XIII e XIV); e </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d) aludindo às formas de </a:t>
            </a:r>
            <a:r>
              <a:rPr lang="pt-BR" sz="1600" dirty="0" err="1">
                <a:solidFill>
                  <a:schemeClr val="bg1"/>
                </a:solidFill>
                <a:latin typeface="Cambria" panose="02040503050406030204" pitchFamily="18" charset="0"/>
                <a:ea typeface="Cambria" panose="02040503050406030204" pitchFamily="18" charset="0"/>
              </a:rPr>
              <a:t>heterocomposição</a:t>
            </a:r>
            <a:r>
              <a:rPr lang="pt-BR" sz="1600" dirty="0">
                <a:solidFill>
                  <a:schemeClr val="bg1"/>
                </a:solidFill>
                <a:latin typeface="Cambria" panose="02040503050406030204" pitchFamily="18" charset="0"/>
                <a:ea typeface="Cambria" panose="02040503050406030204" pitchFamily="18" charset="0"/>
              </a:rPr>
              <a:t>, quando fracassado o diálogo direto (art. 114, §§ 1º  e 2º). </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Tão inigualável quantidade de comandos sobre o tema, sistematicamente interpretados, leva o operador do direito e os agentes coletivos a captar a sinalização emitida pelo legislador constituinte no sentido de valorizar a negociação coletiva na determinação das condições de trabalho e exercitá-la como forma democrática de entendimento harmônico e comprometido.</a:t>
            </a: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Imagem 7">
            <a:extLst>
              <a:ext uri="{FF2B5EF4-FFF2-40B4-BE49-F238E27FC236}">
                <a16:creationId xmlns:a16="http://schemas.microsoft.com/office/drawing/2014/main" id="{FCEA981D-0887-C993-3041-450459F0718F}"/>
              </a:ext>
            </a:extLst>
          </p:cNvPr>
          <p:cNvPicPr>
            <a:picLocks noChangeAspect="1"/>
          </p:cNvPicPr>
          <p:nvPr/>
        </p:nvPicPr>
        <p:blipFill>
          <a:blip r:embed="rId3"/>
          <a:stretch>
            <a:fillRect/>
          </a:stretch>
        </p:blipFill>
        <p:spPr>
          <a:xfrm>
            <a:off x="84597" y="6302493"/>
            <a:ext cx="1060796" cy="432854"/>
          </a:xfrm>
          <a:prstGeom prst="rect">
            <a:avLst/>
          </a:prstGeom>
        </p:spPr>
      </p:pic>
      <p:pic>
        <p:nvPicPr>
          <p:cNvPr id="9" name="Imagem 8">
            <a:extLst>
              <a:ext uri="{FF2B5EF4-FFF2-40B4-BE49-F238E27FC236}">
                <a16:creationId xmlns:a16="http://schemas.microsoft.com/office/drawing/2014/main" id="{ABA96B0E-90C0-4005-DF61-CEE5FBCA77AF}"/>
              </a:ext>
            </a:extLst>
          </p:cNvPr>
          <p:cNvPicPr>
            <a:picLocks noChangeAspect="1"/>
          </p:cNvPicPr>
          <p:nvPr/>
        </p:nvPicPr>
        <p:blipFill>
          <a:blip r:embed="rId4"/>
          <a:stretch>
            <a:fillRect/>
          </a:stretch>
        </p:blipFill>
        <p:spPr>
          <a:xfrm>
            <a:off x="425345" y="2409110"/>
            <a:ext cx="3367868" cy="2255716"/>
          </a:xfrm>
          <a:prstGeom prst="rect">
            <a:avLst/>
          </a:prstGeom>
        </p:spPr>
      </p:pic>
    </p:spTree>
    <p:extLst>
      <p:ext uri="{BB962C8B-B14F-4D97-AF65-F5344CB8AC3E}">
        <p14:creationId xmlns:p14="http://schemas.microsoft.com/office/powerpoint/2010/main" val="424273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4573827" y="566833"/>
            <a:ext cx="6909273" cy="5655075"/>
          </a:xfrm>
          <a:prstGeom prst="rect">
            <a:avLst/>
          </a:prstGeom>
        </p:spPr>
        <p:txBody>
          <a:bodyPr vert="horz" lIns="91440" tIns="45720" rIns="91440" bIns="45720" rtlCol="0">
            <a:noAutofit/>
          </a:bodyPr>
          <a:lstStyle/>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Sob o prisma das normas internacionais, a temática ganha relevo na Convenção nº 87; na Convenção nº 98 da OIT,; e na Convenção nº 154 da OIT sobre o incentivo à negociação coletiva. As duas últimas, aprovadas e ratificadas pelo Brasil em 1952 e 1992, respectivamente, estabelecem que:</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b="1" dirty="0">
                <a:solidFill>
                  <a:schemeClr val="bg1"/>
                </a:solidFill>
                <a:latin typeface="Cambria" panose="02040503050406030204" pitchFamily="18" charset="0"/>
                <a:ea typeface="Cambria" panose="02040503050406030204" pitchFamily="18" charset="0"/>
              </a:rPr>
              <a:t>Artigo 4º</a:t>
            </a:r>
            <a:r>
              <a:rPr lang="pt-BR" sz="1600" dirty="0">
                <a:solidFill>
                  <a:schemeClr val="bg1"/>
                </a:solidFill>
                <a:latin typeface="Cambria" panose="02040503050406030204" pitchFamily="18" charset="0"/>
                <a:ea typeface="Cambria" panose="02040503050406030204" pitchFamily="18" charset="0"/>
              </a:rPr>
              <a:t>. Devem ser tomadas as medidas adequadas às condições nacionais, sempre que for necessário, para encorajar e promover o maior desenvolvimento e utilização de processos de negociação voluntária entre empregadores ou organizações de empregadores e organizações de trabalhadores, com o objetivo de regulamentar os termos e condições de emprego por este meio as condições de emprego. </a:t>
            </a:r>
            <a:r>
              <a:rPr lang="pt-BR" sz="1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(Convenção nº 98)</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b="1" dirty="0">
                <a:solidFill>
                  <a:schemeClr val="bg1"/>
                </a:solidFill>
                <a:latin typeface="Cambria" panose="02040503050406030204" pitchFamily="18" charset="0"/>
                <a:ea typeface="Cambria" panose="02040503050406030204" pitchFamily="18" charset="0"/>
              </a:rPr>
              <a:t>Artigo 2º. </a:t>
            </a:r>
            <a:r>
              <a:rPr lang="pt-BR" sz="1600" dirty="0">
                <a:solidFill>
                  <a:schemeClr val="bg1"/>
                </a:solidFill>
                <a:latin typeface="Cambria" panose="02040503050406030204" pitchFamily="18" charset="0"/>
                <a:ea typeface="Cambria" panose="02040503050406030204" pitchFamily="18" charset="0"/>
              </a:rPr>
              <a:t>Para efeito da presente Convenção, a expressão "negociação coletiva" compreende todas as negociações que tenham lugar entre, de uma parte, um empregador, um grupo de empregadores ou uma organização ou várias organizações de empregadores, e, de outra parte, uma ou várias organizações de trabalhadores, com o fim de:</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a) fixar as condições de trabalho e emprego; ou</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b) regular as relações entre empregadores e trabalhadores; ou</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c) regular as relações entre os empregadores ou suas organizações e uma ou várias organizações de trabalhadores, ou alcançar todos estes objetivos de uma só vez. </a:t>
            </a:r>
            <a:r>
              <a:rPr lang="pt-BR" sz="1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(Convenção nº 154)</a:t>
            </a: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Imagem 7">
            <a:extLst>
              <a:ext uri="{FF2B5EF4-FFF2-40B4-BE49-F238E27FC236}">
                <a16:creationId xmlns:a16="http://schemas.microsoft.com/office/drawing/2014/main" id="{FCEA981D-0887-C993-3041-450459F0718F}"/>
              </a:ext>
            </a:extLst>
          </p:cNvPr>
          <p:cNvPicPr>
            <a:picLocks noChangeAspect="1"/>
          </p:cNvPicPr>
          <p:nvPr/>
        </p:nvPicPr>
        <p:blipFill>
          <a:blip r:embed="rId3"/>
          <a:stretch>
            <a:fillRect/>
          </a:stretch>
        </p:blipFill>
        <p:spPr>
          <a:xfrm>
            <a:off x="84597" y="6302493"/>
            <a:ext cx="1060796" cy="432854"/>
          </a:xfrm>
          <a:prstGeom prst="rect">
            <a:avLst/>
          </a:prstGeom>
        </p:spPr>
      </p:pic>
      <p:pic>
        <p:nvPicPr>
          <p:cNvPr id="9" name="Imagem 8">
            <a:extLst>
              <a:ext uri="{FF2B5EF4-FFF2-40B4-BE49-F238E27FC236}">
                <a16:creationId xmlns:a16="http://schemas.microsoft.com/office/drawing/2014/main" id="{ABA96B0E-90C0-4005-DF61-CEE5FBCA77AF}"/>
              </a:ext>
            </a:extLst>
          </p:cNvPr>
          <p:cNvPicPr>
            <a:picLocks noChangeAspect="1"/>
          </p:cNvPicPr>
          <p:nvPr/>
        </p:nvPicPr>
        <p:blipFill>
          <a:blip r:embed="rId4"/>
          <a:stretch>
            <a:fillRect/>
          </a:stretch>
        </p:blipFill>
        <p:spPr>
          <a:xfrm>
            <a:off x="425345" y="2409110"/>
            <a:ext cx="3367868" cy="2255716"/>
          </a:xfrm>
          <a:prstGeom prst="rect">
            <a:avLst/>
          </a:prstGeom>
        </p:spPr>
      </p:pic>
    </p:spTree>
    <p:extLst>
      <p:ext uri="{BB962C8B-B14F-4D97-AF65-F5344CB8AC3E}">
        <p14:creationId xmlns:p14="http://schemas.microsoft.com/office/powerpoint/2010/main" val="328183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3879542" y="106532"/>
            <a:ext cx="8149701" cy="6115377"/>
          </a:xfrm>
          <a:prstGeom prst="rect">
            <a:avLst/>
          </a:prstGeom>
        </p:spPr>
        <p:txBody>
          <a:bodyPr vert="horz" lIns="91440" tIns="45720" rIns="91440" bIns="45720" rtlCol="0">
            <a:noAutofit/>
          </a:bodyPr>
          <a:lstStyle/>
          <a:p>
            <a:pPr algn="ctr">
              <a:lnSpc>
                <a:spcPct val="90000"/>
              </a:lnSpc>
              <a:spcAft>
                <a:spcPts val="600"/>
              </a:spcAft>
            </a:pPr>
            <a:r>
              <a:rPr lang="pt-BR" sz="2400" b="1" dirty="0">
                <a:solidFill>
                  <a:schemeClr val="bg1"/>
                </a:solidFill>
                <a:latin typeface="Cambria" panose="02040503050406030204" pitchFamily="18" charset="0"/>
                <a:ea typeface="Cambria" panose="02040503050406030204" pitchFamily="18" charset="0"/>
              </a:rPr>
              <a:t>PRINCÍPIOS DA NEGOCIAÇÃO COLETIVA</a:t>
            </a:r>
          </a:p>
          <a:p>
            <a:pPr algn="ctr">
              <a:lnSpc>
                <a:spcPct val="90000"/>
              </a:lnSpc>
              <a:spcAft>
                <a:spcPts val="600"/>
              </a:spcAft>
            </a:pPr>
            <a:endParaRPr lang="pt-BR" sz="2400" b="1"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1º - </a:t>
            </a:r>
            <a:r>
              <a:rPr lang="pt-BR" sz="1600" b="1" u="sng" dirty="0">
                <a:solidFill>
                  <a:schemeClr val="bg1"/>
                </a:solidFill>
                <a:latin typeface="Cambria" panose="02040503050406030204" pitchFamily="18" charset="0"/>
                <a:ea typeface="Cambria" panose="02040503050406030204" pitchFamily="18" charset="0"/>
              </a:rPr>
              <a:t>Princípio da </a:t>
            </a:r>
            <a:r>
              <a:rPr lang="pt-BR" sz="1600" b="1" u="sng" dirty="0" err="1">
                <a:solidFill>
                  <a:schemeClr val="bg1"/>
                </a:solidFill>
                <a:latin typeface="Cambria" panose="02040503050406030204" pitchFamily="18" charset="0"/>
                <a:ea typeface="Cambria" panose="02040503050406030204" pitchFamily="18" charset="0"/>
              </a:rPr>
              <a:t>inescusabilidade</a:t>
            </a:r>
            <a:r>
              <a:rPr lang="pt-BR" sz="1600" b="1" u="sng" dirty="0">
                <a:solidFill>
                  <a:schemeClr val="bg1"/>
                </a:solidFill>
                <a:latin typeface="Cambria" panose="02040503050406030204" pitchFamily="18" charset="0"/>
                <a:ea typeface="Cambria" panose="02040503050406030204" pitchFamily="18" charset="0"/>
              </a:rPr>
              <a:t> negocial</a:t>
            </a:r>
            <a:r>
              <a:rPr lang="pt-BR" sz="1600" dirty="0">
                <a:solidFill>
                  <a:schemeClr val="bg1"/>
                </a:solidFill>
                <a:latin typeface="Cambria" panose="02040503050406030204" pitchFamily="18" charset="0"/>
                <a:ea typeface="Cambria" panose="02040503050406030204" pitchFamily="18" charset="0"/>
              </a:rPr>
              <a:t>. A função precípua dos atores sociais é vocalizar e debater os reais interesses do grupo que representa, objetivando alcançar uma composição consensual. Essa finalidade, imanente às entidades representativas, de que são exemplos conspícuos os sindicatos, obsta que a negociação coletiva seja rechaçada ao primeiro aceno. Negá-la corresponde a negar a própria existência do ente coletivo e a desprestigiar exatamente o diálogo social que a Carta Política de 88 valorizou – como nenhuma outra fez.  </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2º - </a:t>
            </a:r>
            <a:r>
              <a:rPr lang="pt-BR" sz="1600" b="1" u="sng" dirty="0">
                <a:solidFill>
                  <a:schemeClr val="bg1"/>
                </a:solidFill>
                <a:latin typeface="Cambria" panose="02040503050406030204" pitchFamily="18" charset="0"/>
                <a:ea typeface="Cambria" panose="02040503050406030204" pitchFamily="18" charset="0"/>
              </a:rPr>
              <a:t>Princípio da boa-fé</a:t>
            </a:r>
            <a:r>
              <a:rPr lang="pt-BR" sz="1600" dirty="0">
                <a:solidFill>
                  <a:schemeClr val="bg1"/>
                </a:solidFill>
                <a:latin typeface="Cambria" panose="02040503050406030204" pitchFamily="18" charset="0"/>
                <a:ea typeface="Cambria" panose="02040503050406030204" pitchFamily="18" charset="0"/>
              </a:rPr>
              <a:t>. A boa-fé na negociação coletiva deve estar presente na fase de discussão do instrumento normativo </a:t>
            </a:r>
            <a:r>
              <a:rPr lang="pt-BR" sz="1600" dirty="0" err="1">
                <a:solidFill>
                  <a:schemeClr val="bg1"/>
                </a:solidFill>
                <a:latin typeface="Cambria" panose="02040503050406030204" pitchFamily="18" charset="0"/>
                <a:ea typeface="Cambria" panose="02040503050406030204" pitchFamily="18" charset="0"/>
              </a:rPr>
              <a:t>autocomposto</a:t>
            </a:r>
            <a:r>
              <a:rPr lang="pt-BR" sz="1600" dirty="0">
                <a:solidFill>
                  <a:schemeClr val="bg1"/>
                </a:solidFill>
                <a:latin typeface="Cambria" panose="02040503050406030204" pitchFamily="18" charset="0"/>
                <a:ea typeface="Cambria" panose="02040503050406030204" pitchFamily="18" charset="0"/>
              </a:rPr>
              <a:t>. Cumpre às partes concentrar energias e canalizar esforços para que o diálogo chegue a uma conclusão com êxito. O princípio da boa-fé não revela-se apenas na disposição da parte para negociar, analisar propostas adequadamente formuladas e contrapropor. Está contido, com muita </a:t>
            </a:r>
            <a:r>
              <a:rPr lang="pt-BR" sz="1600" dirty="0" err="1">
                <a:solidFill>
                  <a:schemeClr val="bg1"/>
                </a:solidFill>
                <a:latin typeface="Cambria" panose="02040503050406030204" pitchFamily="18" charset="0"/>
                <a:ea typeface="Cambria" panose="02040503050406030204" pitchFamily="18" charset="0"/>
              </a:rPr>
              <a:t>freqüência</a:t>
            </a:r>
            <a:r>
              <a:rPr lang="pt-BR" sz="1600" dirty="0">
                <a:solidFill>
                  <a:schemeClr val="bg1"/>
                </a:solidFill>
                <a:latin typeface="Cambria" panose="02040503050406030204" pitchFamily="18" charset="0"/>
                <a:ea typeface="Cambria" panose="02040503050406030204" pitchFamily="18" charset="0"/>
              </a:rPr>
              <a:t>, no modo pelo qual o acordo e a convenção coletiva de trabalho são redigidos e também é aferível na fase de fiel execução do pactuado.</a:t>
            </a: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Incentivando a negociação coletiva, incorpora-se, intrinsecamente, o dever geral de boa-fé objetiva, impondo às partes uma conduta orientada pela preservação do equilíbrio entre a empresa (ou sindicato da categoria econômica) e o sindicato dos trabalhadores e das trabalhadoras. Derivados do princípio da boa-fé objetiva, os deveres de lealdade e transparência nas negociações coletivas visam garantir a equidade substancial entre os participantes na definição dos elementos relacionados ao trabalho. Isso é feito para evitar a concretização de comportamentos que possam resultar em uma desvantagem desproporcional de uma das partes durante esses procedimentos.</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Imagem 7">
            <a:extLst>
              <a:ext uri="{FF2B5EF4-FFF2-40B4-BE49-F238E27FC236}">
                <a16:creationId xmlns:a16="http://schemas.microsoft.com/office/drawing/2014/main" id="{FCEA981D-0887-C993-3041-450459F0718F}"/>
              </a:ext>
            </a:extLst>
          </p:cNvPr>
          <p:cNvPicPr>
            <a:picLocks noChangeAspect="1"/>
          </p:cNvPicPr>
          <p:nvPr/>
        </p:nvPicPr>
        <p:blipFill>
          <a:blip r:embed="rId3"/>
          <a:stretch>
            <a:fillRect/>
          </a:stretch>
        </p:blipFill>
        <p:spPr>
          <a:xfrm>
            <a:off x="84597" y="6302493"/>
            <a:ext cx="1060796" cy="432854"/>
          </a:xfrm>
          <a:prstGeom prst="rect">
            <a:avLst/>
          </a:prstGeom>
        </p:spPr>
      </p:pic>
      <p:pic>
        <p:nvPicPr>
          <p:cNvPr id="9" name="Imagem 8">
            <a:extLst>
              <a:ext uri="{FF2B5EF4-FFF2-40B4-BE49-F238E27FC236}">
                <a16:creationId xmlns:a16="http://schemas.microsoft.com/office/drawing/2014/main" id="{ABA96B0E-90C0-4005-DF61-CEE5FBCA77AF}"/>
              </a:ext>
            </a:extLst>
          </p:cNvPr>
          <p:cNvPicPr>
            <a:picLocks noChangeAspect="1"/>
          </p:cNvPicPr>
          <p:nvPr/>
        </p:nvPicPr>
        <p:blipFill>
          <a:blip r:embed="rId4"/>
          <a:stretch>
            <a:fillRect/>
          </a:stretch>
        </p:blipFill>
        <p:spPr>
          <a:xfrm>
            <a:off x="425345" y="2409110"/>
            <a:ext cx="3367868" cy="2255716"/>
          </a:xfrm>
          <a:prstGeom prst="rect">
            <a:avLst/>
          </a:prstGeom>
        </p:spPr>
      </p:pic>
    </p:spTree>
    <p:extLst>
      <p:ext uri="{BB962C8B-B14F-4D97-AF65-F5344CB8AC3E}">
        <p14:creationId xmlns:p14="http://schemas.microsoft.com/office/powerpoint/2010/main" val="189564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3879542" y="106532"/>
            <a:ext cx="8149701" cy="6115377"/>
          </a:xfrm>
          <a:prstGeom prst="rect">
            <a:avLst/>
          </a:prstGeom>
        </p:spPr>
        <p:txBody>
          <a:bodyPr vert="horz" lIns="91440" tIns="45720" rIns="91440" bIns="45720" rtlCol="0">
            <a:noAutofit/>
          </a:bodyPr>
          <a:lstStyle/>
          <a:p>
            <a:pPr algn="ctr">
              <a:lnSpc>
                <a:spcPct val="90000"/>
              </a:lnSpc>
              <a:spcAft>
                <a:spcPts val="600"/>
              </a:spcAft>
            </a:pPr>
            <a:r>
              <a:rPr lang="pt-BR" sz="2400" b="1" dirty="0">
                <a:solidFill>
                  <a:schemeClr val="bg1"/>
                </a:solidFill>
                <a:latin typeface="Cambria" panose="02040503050406030204" pitchFamily="18" charset="0"/>
                <a:ea typeface="Cambria" panose="02040503050406030204" pitchFamily="18" charset="0"/>
              </a:rPr>
              <a:t>PRINCÍPIOS DA NEGOCIAÇÃO COLETIVA</a:t>
            </a:r>
          </a:p>
          <a:p>
            <a:pPr algn="ctr">
              <a:lnSpc>
                <a:spcPct val="90000"/>
              </a:lnSpc>
              <a:spcAft>
                <a:spcPts val="600"/>
              </a:spcAft>
            </a:pPr>
            <a:endParaRPr lang="pt-BR" sz="2400" b="1"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2º - </a:t>
            </a:r>
            <a:r>
              <a:rPr lang="pt-BR" sz="1600" b="1" u="sng" dirty="0">
                <a:solidFill>
                  <a:schemeClr val="bg1"/>
                </a:solidFill>
                <a:latin typeface="Cambria" panose="02040503050406030204" pitchFamily="18" charset="0"/>
                <a:ea typeface="Cambria" panose="02040503050406030204" pitchFamily="18" charset="0"/>
              </a:rPr>
              <a:t>Princípio da boa-fé</a:t>
            </a:r>
            <a:r>
              <a:rPr lang="pt-BR" sz="1600" dirty="0">
                <a:solidFill>
                  <a:schemeClr val="bg1"/>
                </a:solidFill>
                <a:latin typeface="Cambria" panose="02040503050406030204" pitchFamily="18" charset="0"/>
                <a:ea typeface="Cambria" panose="02040503050406030204" pitchFamily="18" charset="0"/>
              </a:rPr>
              <a:t>. O Comitê de Liberdade Sindical do Conselho de Administração da OIT reforça esse entendimento, indicando que o princípio da boa-fé, intrínseco à negociação coletiva, exige e presume que as partes ajam com o real propósito de estabelecer normas em comum acordo para regular as relações de trabalho, colaborando mutuamente e discutindo propostas de forma efetiva e em tempo hábil. Transcreve-se, por oportuno, os Verbetes nº 934, 935, 936, 938 e 1.071 daquele Colegiado:</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b="1" dirty="0">
                <a:solidFill>
                  <a:schemeClr val="bg1"/>
                </a:solidFill>
                <a:latin typeface="Cambria" panose="02040503050406030204" pitchFamily="18" charset="0"/>
                <a:ea typeface="Cambria" panose="02040503050406030204" pitchFamily="18" charset="0"/>
              </a:rPr>
              <a:t>934.</a:t>
            </a:r>
            <a:r>
              <a:rPr lang="pt-BR" sz="1600" dirty="0">
                <a:solidFill>
                  <a:schemeClr val="bg1"/>
                </a:solidFill>
                <a:latin typeface="Cambria" panose="02040503050406030204" pitchFamily="18" charset="0"/>
                <a:ea typeface="Cambria" panose="02040503050406030204" pitchFamily="18" charset="0"/>
              </a:rPr>
              <a:t> O Comitê recorda a importância concedida à obrigação de negociar de boa fé para a manutenção de um desenvolvimento harmonioso das relações profissionais.</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b="1" dirty="0">
                <a:solidFill>
                  <a:schemeClr val="bg1"/>
                </a:solidFill>
                <a:latin typeface="Cambria" panose="02040503050406030204" pitchFamily="18" charset="0"/>
                <a:ea typeface="Cambria" panose="02040503050406030204" pitchFamily="18" charset="0"/>
              </a:rPr>
              <a:t>935.</a:t>
            </a:r>
            <a:r>
              <a:rPr lang="pt-BR" sz="1600" dirty="0">
                <a:solidFill>
                  <a:schemeClr val="bg1"/>
                </a:solidFill>
                <a:latin typeface="Cambria" panose="02040503050406030204" pitchFamily="18" charset="0"/>
                <a:ea typeface="Cambria" panose="02040503050406030204" pitchFamily="18" charset="0"/>
              </a:rPr>
              <a:t> É importante que tanto os empregadores quanto os sindicatos participem das negociações de boa fé e que façam todo o possível para obterem um acordo, e a celebração de negociações verdadeiras e construtivas é necessária para o estabelecimento e para a manutenção de uma relação de confiança entre as partes.</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b="1" dirty="0">
                <a:solidFill>
                  <a:schemeClr val="bg1"/>
                </a:solidFill>
                <a:latin typeface="Cambria" panose="02040503050406030204" pitchFamily="18" charset="0"/>
                <a:ea typeface="Cambria" panose="02040503050406030204" pitchFamily="18" charset="0"/>
              </a:rPr>
              <a:t>936</a:t>
            </a:r>
            <a:r>
              <a:rPr lang="pt-BR" sz="1600" dirty="0">
                <a:solidFill>
                  <a:schemeClr val="bg1"/>
                </a:solidFill>
                <a:latin typeface="Cambria" panose="02040503050406030204" pitchFamily="18" charset="0"/>
                <a:ea typeface="Cambria" panose="02040503050406030204" pitchFamily="18" charset="0"/>
              </a:rPr>
              <a:t>. Tanto os empregadores como os sindicatos devem negociar de boa fé, realizando esforços para chegar a um acordo, e a existência de relações de trabalho satisfatórias depende primordialmente da atuação recíproca das partes e de sua confiança mútua. </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Imagem 7">
            <a:extLst>
              <a:ext uri="{FF2B5EF4-FFF2-40B4-BE49-F238E27FC236}">
                <a16:creationId xmlns:a16="http://schemas.microsoft.com/office/drawing/2014/main" id="{FCEA981D-0887-C993-3041-450459F0718F}"/>
              </a:ext>
            </a:extLst>
          </p:cNvPr>
          <p:cNvPicPr>
            <a:picLocks noChangeAspect="1"/>
          </p:cNvPicPr>
          <p:nvPr/>
        </p:nvPicPr>
        <p:blipFill>
          <a:blip r:embed="rId3"/>
          <a:stretch>
            <a:fillRect/>
          </a:stretch>
        </p:blipFill>
        <p:spPr>
          <a:xfrm>
            <a:off x="84597" y="6302493"/>
            <a:ext cx="1060796" cy="432854"/>
          </a:xfrm>
          <a:prstGeom prst="rect">
            <a:avLst/>
          </a:prstGeom>
        </p:spPr>
      </p:pic>
      <p:pic>
        <p:nvPicPr>
          <p:cNvPr id="9" name="Imagem 8">
            <a:extLst>
              <a:ext uri="{FF2B5EF4-FFF2-40B4-BE49-F238E27FC236}">
                <a16:creationId xmlns:a16="http://schemas.microsoft.com/office/drawing/2014/main" id="{ABA96B0E-90C0-4005-DF61-CEE5FBCA77AF}"/>
              </a:ext>
            </a:extLst>
          </p:cNvPr>
          <p:cNvPicPr>
            <a:picLocks noChangeAspect="1"/>
          </p:cNvPicPr>
          <p:nvPr/>
        </p:nvPicPr>
        <p:blipFill>
          <a:blip r:embed="rId4"/>
          <a:stretch>
            <a:fillRect/>
          </a:stretch>
        </p:blipFill>
        <p:spPr>
          <a:xfrm>
            <a:off x="425345" y="2409110"/>
            <a:ext cx="3367868" cy="2255716"/>
          </a:xfrm>
          <a:prstGeom prst="rect">
            <a:avLst/>
          </a:prstGeom>
        </p:spPr>
      </p:pic>
    </p:spTree>
    <p:extLst>
      <p:ext uri="{BB962C8B-B14F-4D97-AF65-F5344CB8AC3E}">
        <p14:creationId xmlns:p14="http://schemas.microsoft.com/office/powerpoint/2010/main" val="137598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3879542" y="106532"/>
            <a:ext cx="8149701" cy="6115377"/>
          </a:xfrm>
          <a:prstGeom prst="rect">
            <a:avLst/>
          </a:prstGeom>
        </p:spPr>
        <p:txBody>
          <a:bodyPr vert="horz" lIns="91440" tIns="45720" rIns="91440" bIns="45720" rtlCol="0">
            <a:noAutofit/>
          </a:bodyPr>
          <a:lstStyle/>
          <a:p>
            <a:pPr algn="ctr">
              <a:lnSpc>
                <a:spcPct val="90000"/>
              </a:lnSpc>
              <a:spcAft>
                <a:spcPts val="600"/>
              </a:spcAft>
            </a:pPr>
            <a:r>
              <a:rPr lang="pt-BR" sz="2400" b="1" dirty="0">
                <a:solidFill>
                  <a:schemeClr val="bg1"/>
                </a:solidFill>
                <a:latin typeface="Cambria" panose="02040503050406030204" pitchFamily="18" charset="0"/>
                <a:ea typeface="Cambria" panose="02040503050406030204" pitchFamily="18" charset="0"/>
              </a:rPr>
              <a:t>PRINCÍPIOS DA NEGOCIAÇÃO COLETIVA</a:t>
            </a:r>
          </a:p>
          <a:p>
            <a:pPr algn="ctr">
              <a:lnSpc>
                <a:spcPct val="90000"/>
              </a:lnSpc>
              <a:spcAft>
                <a:spcPts val="600"/>
              </a:spcAft>
            </a:pPr>
            <a:endParaRPr lang="pt-BR" sz="2400" b="1"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2º - </a:t>
            </a:r>
            <a:r>
              <a:rPr lang="pt-BR" sz="1600" b="1" u="sng" dirty="0">
                <a:solidFill>
                  <a:schemeClr val="bg1"/>
                </a:solidFill>
                <a:latin typeface="Cambria" panose="02040503050406030204" pitchFamily="18" charset="0"/>
                <a:ea typeface="Cambria" panose="02040503050406030204" pitchFamily="18" charset="0"/>
              </a:rPr>
              <a:t>Princípio da boa-fé</a:t>
            </a:r>
            <a:r>
              <a:rPr lang="pt-BR" sz="1600" dirty="0">
                <a:solidFill>
                  <a:schemeClr val="bg1"/>
                </a:solidFill>
                <a:latin typeface="Cambria" panose="02040503050406030204" pitchFamily="18" charset="0"/>
                <a:ea typeface="Cambria" panose="02040503050406030204" pitchFamily="18" charset="0"/>
              </a:rPr>
              <a:t>. O Comitê de Liberdade Sindical do Conselho de Administração da OIT reforça esse entendimento, indicando que o princípio da boa-fé, intrínseco à negociação coletiva, exige e presume que as partes ajam com o real propósito de estabelecer normas em comum acordo para regular as relações de trabalho, colaborando mutuamente e discutindo propostas de forma efetiva e em tempo hábil. Transcreve-se, por oportuno, os Verbetes nº 934, 935, 936, 938 e 1.071 daquele Colegiado:</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b="1" dirty="0">
                <a:solidFill>
                  <a:schemeClr val="bg1"/>
                </a:solidFill>
                <a:latin typeface="Cambria" panose="02040503050406030204" pitchFamily="18" charset="0"/>
                <a:ea typeface="Cambria" panose="02040503050406030204" pitchFamily="18" charset="0"/>
              </a:rPr>
              <a:t>938.</a:t>
            </a:r>
            <a:r>
              <a:rPr lang="pt-BR" sz="1600" dirty="0">
                <a:solidFill>
                  <a:schemeClr val="bg1"/>
                </a:solidFill>
                <a:latin typeface="Cambria" panose="02040503050406030204" pitchFamily="18" charset="0"/>
                <a:ea typeface="Cambria" panose="02040503050406030204" pitchFamily="18" charset="0"/>
              </a:rPr>
              <a:t> Ainda que a atitude conciliadora ou intransigente adotada por uma das partes ante as reivindicações de outra seja matéria de negociação entre as partes, tanto os empregadores como os sindicatos devem negociar de boa fé realizando esforços para chegar a um acordo.</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b="1" dirty="0">
                <a:solidFill>
                  <a:schemeClr val="bg1"/>
                </a:solidFill>
                <a:latin typeface="Cambria" panose="02040503050406030204" pitchFamily="18" charset="0"/>
                <a:ea typeface="Cambria" panose="02040503050406030204" pitchFamily="18" charset="0"/>
              </a:rPr>
              <a:t>1.071</a:t>
            </a:r>
            <a:r>
              <a:rPr lang="pt-BR" sz="1600" dirty="0">
                <a:solidFill>
                  <a:schemeClr val="bg1"/>
                </a:solidFill>
                <a:latin typeface="Cambria" panose="02040503050406030204" pitchFamily="18" charset="0"/>
                <a:ea typeface="Cambria" panose="02040503050406030204" pitchFamily="18" charset="0"/>
              </a:rPr>
              <a:t>. Destaca-se a importância de que nas consultas reine a boa fé, a confiança e o respeito mútuo e que as partes tenham tempo suficiente para expressar seus pontos de vista e discuti-los em profundidade com o objetivo de poderem obter um compromisso adequado. </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Imagem 7">
            <a:extLst>
              <a:ext uri="{FF2B5EF4-FFF2-40B4-BE49-F238E27FC236}">
                <a16:creationId xmlns:a16="http://schemas.microsoft.com/office/drawing/2014/main" id="{FCEA981D-0887-C993-3041-450459F0718F}"/>
              </a:ext>
            </a:extLst>
          </p:cNvPr>
          <p:cNvPicPr>
            <a:picLocks noChangeAspect="1"/>
          </p:cNvPicPr>
          <p:nvPr/>
        </p:nvPicPr>
        <p:blipFill>
          <a:blip r:embed="rId3"/>
          <a:stretch>
            <a:fillRect/>
          </a:stretch>
        </p:blipFill>
        <p:spPr>
          <a:xfrm>
            <a:off x="84597" y="6302493"/>
            <a:ext cx="1060796" cy="432854"/>
          </a:xfrm>
          <a:prstGeom prst="rect">
            <a:avLst/>
          </a:prstGeom>
        </p:spPr>
      </p:pic>
      <p:pic>
        <p:nvPicPr>
          <p:cNvPr id="9" name="Imagem 8">
            <a:extLst>
              <a:ext uri="{FF2B5EF4-FFF2-40B4-BE49-F238E27FC236}">
                <a16:creationId xmlns:a16="http://schemas.microsoft.com/office/drawing/2014/main" id="{ABA96B0E-90C0-4005-DF61-CEE5FBCA77AF}"/>
              </a:ext>
            </a:extLst>
          </p:cNvPr>
          <p:cNvPicPr>
            <a:picLocks noChangeAspect="1"/>
          </p:cNvPicPr>
          <p:nvPr/>
        </p:nvPicPr>
        <p:blipFill>
          <a:blip r:embed="rId4"/>
          <a:stretch>
            <a:fillRect/>
          </a:stretch>
        </p:blipFill>
        <p:spPr>
          <a:xfrm>
            <a:off x="425345" y="2409110"/>
            <a:ext cx="3367868" cy="2255716"/>
          </a:xfrm>
          <a:prstGeom prst="rect">
            <a:avLst/>
          </a:prstGeom>
        </p:spPr>
      </p:pic>
    </p:spTree>
    <p:extLst>
      <p:ext uri="{BB962C8B-B14F-4D97-AF65-F5344CB8AC3E}">
        <p14:creationId xmlns:p14="http://schemas.microsoft.com/office/powerpoint/2010/main" val="101294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6" name="Rectangle 7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aixaDeTexto 4">
            <a:extLst>
              <a:ext uri="{FF2B5EF4-FFF2-40B4-BE49-F238E27FC236}">
                <a16:creationId xmlns:a16="http://schemas.microsoft.com/office/drawing/2014/main" id="{A2BF6162-9626-4960-B42D-23F999D610CC}"/>
              </a:ext>
            </a:extLst>
          </p:cNvPr>
          <p:cNvSpPr txBox="1"/>
          <p:nvPr/>
        </p:nvSpPr>
        <p:spPr>
          <a:xfrm>
            <a:off x="3879542" y="106532"/>
            <a:ext cx="8149701" cy="6115377"/>
          </a:xfrm>
          <a:prstGeom prst="rect">
            <a:avLst/>
          </a:prstGeom>
        </p:spPr>
        <p:txBody>
          <a:bodyPr vert="horz" lIns="91440" tIns="45720" rIns="91440" bIns="45720" rtlCol="0">
            <a:noAutofit/>
          </a:bodyPr>
          <a:lstStyle/>
          <a:p>
            <a:pPr algn="ctr">
              <a:lnSpc>
                <a:spcPct val="90000"/>
              </a:lnSpc>
              <a:spcAft>
                <a:spcPts val="600"/>
              </a:spcAft>
            </a:pPr>
            <a:r>
              <a:rPr lang="pt-BR" sz="2400" b="1" dirty="0">
                <a:solidFill>
                  <a:schemeClr val="bg1"/>
                </a:solidFill>
                <a:latin typeface="Cambria" panose="02040503050406030204" pitchFamily="18" charset="0"/>
                <a:ea typeface="Cambria" panose="02040503050406030204" pitchFamily="18" charset="0"/>
              </a:rPr>
              <a:t>PRINCÍPIOS DA NEGOCIAÇÃO COLETIVA</a:t>
            </a:r>
          </a:p>
          <a:p>
            <a:pPr algn="ctr">
              <a:lnSpc>
                <a:spcPct val="90000"/>
              </a:lnSpc>
              <a:spcAft>
                <a:spcPts val="600"/>
              </a:spcAft>
            </a:pPr>
            <a:endParaRPr lang="pt-BR" sz="2400" b="1"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4º - </a:t>
            </a:r>
            <a:r>
              <a:rPr lang="pt-BR" sz="1600" b="1" u="sng" dirty="0">
                <a:solidFill>
                  <a:schemeClr val="bg1"/>
                </a:solidFill>
                <a:latin typeface="Cambria" panose="02040503050406030204" pitchFamily="18" charset="0"/>
                <a:ea typeface="Cambria" panose="02040503050406030204" pitchFamily="18" charset="0"/>
              </a:rPr>
              <a:t>Princípio da razoabilidade</a:t>
            </a:r>
            <a:r>
              <a:rPr lang="pt-BR" sz="1600" dirty="0">
                <a:solidFill>
                  <a:schemeClr val="bg1"/>
                </a:solidFill>
                <a:latin typeface="Cambria" panose="02040503050406030204" pitchFamily="18" charset="0"/>
                <a:ea typeface="Cambria" panose="02040503050406030204" pitchFamily="18" charset="0"/>
              </a:rPr>
              <a:t>. É um princípio geral do Direito com aplicação específica à negociação coletiva. Também denominado de princípio da racionalidade, consiste em agir conforme a razão, com moderação, de modo justo, ponderado e sensato.</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r>
              <a:rPr lang="pt-BR" sz="1600" dirty="0">
                <a:solidFill>
                  <a:schemeClr val="bg1"/>
                </a:solidFill>
                <a:latin typeface="Cambria" panose="02040503050406030204" pitchFamily="18" charset="0"/>
                <a:ea typeface="Cambria" panose="02040503050406030204" pitchFamily="18" charset="0"/>
              </a:rPr>
              <a:t>5º - </a:t>
            </a:r>
            <a:r>
              <a:rPr lang="pt-BR" sz="1600" b="1" u="sng" dirty="0">
                <a:solidFill>
                  <a:schemeClr val="bg1"/>
                </a:solidFill>
                <a:latin typeface="Cambria" panose="02040503050406030204" pitchFamily="18" charset="0"/>
                <a:ea typeface="Cambria" panose="02040503050406030204" pitchFamily="18" charset="0"/>
              </a:rPr>
              <a:t>Princípio da paz social</a:t>
            </a:r>
            <a:r>
              <a:rPr lang="pt-BR" sz="1600" dirty="0">
                <a:solidFill>
                  <a:schemeClr val="bg1"/>
                </a:solidFill>
                <a:latin typeface="Cambria" panose="02040503050406030204" pitchFamily="18" charset="0"/>
                <a:ea typeface="Cambria" panose="02040503050406030204" pitchFamily="18" charset="0"/>
              </a:rPr>
              <a:t>. Consiste na trégua implicitamente assumida pelas partes ao assinarem o instrumento normativo que compõe os interesses transacionados na negociação coletiva concluída com sucesso. Embora a paz social deva persistir enquanto vigente o instrumento normativo, sua abrangência transcende o conteúdo do acordo ou da convenção coletiva, objetivamente considerados. Precisamente porque o processo negocial é evolutivo, com transigência de parte a parte sobre interesses em debate, a paz social recobre todas as matérias postas sobre a mesa de negociação. Outro aspecto a considerar quanto à paz social durante a vigência do instrumento normativo: essa regra não é inflexível. A paz social prevalece enquanto o cenário econômico não sofre modificação superveniente, imprevisível e substancial, geradora do desequilíbrio das prestações pactuadas.</a:t>
            </a:r>
          </a:p>
          <a:p>
            <a:pPr algn="just">
              <a:lnSpc>
                <a:spcPct val="90000"/>
              </a:lnSpc>
              <a:spcAft>
                <a:spcPts val="600"/>
              </a:spcAft>
            </a:pPr>
            <a:endParaRPr lang="pt-BR" sz="16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a:p>
            <a:pPr algn="just">
              <a:lnSpc>
                <a:spcPct val="90000"/>
              </a:lnSpc>
              <a:spcAft>
                <a:spcPts val="600"/>
              </a:spcAft>
            </a:pPr>
            <a:endParaRPr lang="pt-BR" sz="2400" dirty="0">
              <a:solidFill>
                <a:schemeClr val="bg1"/>
              </a:solidFill>
              <a:latin typeface="Cambria" panose="02040503050406030204" pitchFamily="18" charset="0"/>
              <a:ea typeface="Cambria" panose="02040503050406030204" pitchFamily="18" charset="0"/>
            </a:endParaRPr>
          </a:p>
        </p:txBody>
      </p:sp>
      <p:grpSp>
        <p:nvGrpSpPr>
          <p:cNvPr id="8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1" name="Freeform: Shape 8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8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8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8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Imagem 7">
            <a:extLst>
              <a:ext uri="{FF2B5EF4-FFF2-40B4-BE49-F238E27FC236}">
                <a16:creationId xmlns:a16="http://schemas.microsoft.com/office/drawing/2014/main" id="{FCEA981D-0887-C993-3041-450459F0718F}"/>
              </a:ext>
            </a:extLst>
          </p:cNvPr>
          <p:cNvPicPr>
            <a:picLocks noChangeAspect="1"/>
          </p:cNvPicPr>
          <p:nvPr/>
        </p:nvPicPr>
        <p:blipFill>
          <a:blip r:embed="rId3"/>
          <a:stretch>
            <a:fillRect/>
          </a:stretch>
        </p:blipFill>
        <p:spPr>
          <a:xfrm>
            <a:off x="84597" y="6302493"/>
            <a:ext cx="1060796" cy="432854"/>
          </a:xfrm>
          <a:prstGeom prst="rect">
            <a:avLst/>
          </a:prstGeom>
        </p:spPr>
      </p:pic>
      <p:pic>
        <p:nvPicPr>
          <p:cNvPr id="9" name="Imagem 8">
            <a:extLst>
              <a:ext uri="{FF2B5EF4-FFF2-40B4-BE49-F238E27FC236}">
                <a16:creationId xmlns:a16="http://schemas.microsoft.com/office/drawing/2014/main" id="{ABA96B0E-90C0-4005-DF61-CEE5FBCA77AF}"/>
              </a:ext>
            </a:extLst>
          </p:cNvPr>
          <p:cNvPicPr>
            <a:picLocks noChangeAspect="1"/>
          </p:cNvPicPr>
          <p:nvPr/>
        </p:nvPicPr>
        <p:blipFill>
          <a:blip r:embed="rId4"/>
          <a:stretch>
            <a:fillRect/>
          </a:stretch>
        </p:blipFill>
        <p:spPr>
          <a:xfrm>
            <a:off x="425345" y="2409110"/>
            <a:ext cx="3367868" cy="2255716"/>
          </a:xfrm>
          <a:prstGeom prst="rect">
            <a:avLst/>
          </a:prstGeom>
        </p:spPr>
      </p:pic>
    </p:spTree>
    <p:extLst>
      <p:ext uri="{BB962C8B-B14F-4D97-AF65-F5344CB8AC3E}">
        <p14:creationId xmlns:p14="http://schemas.microsoft.com/office/powerpoint/2010/main" val="263582239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TotalTime>
  <Words>3023</Words>
  <Application>Microsoft Office PowerPoint</Application>
  <PresentationFormat>Widescreen</PresentationFormat>
  <Paragraphs>130</Paragraphs>
  <Slides>25</Slides>
  <Notes>12</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25</vt:i4>
      </vt:variant>
    </vt:vector>
  </HeadingPairs>
  <TitlesOfParts>
    <vt:vector size="31" baseType="lpstr">
      <vt:lpstr>Aptos</vt:lpstr>
      <vt:lpstr>Aptos Display</vt:lpstr>
      <vt:lpstr>Arial</vt:lpstr>
      <vt:lpstr>Cambria</vt:lpstr>
      <vt:lpstr>Tema do Office</vt:lpstr>
      <vt:lpstr>Tema do Office</vt:lpstr>
      <vt:lpstr>COMUM ACORDO EM DISSIDIO COLETIVO IRDR nº 1000907-30.2023.5.00.0000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Recusa arbitrária em participar da negociação coletiva</vt:lpstr>
      <vt:lpstr>Recusa arbitrária em participar da negociação coletiva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COMUM ACORDO EM DISSIDIO COLETIVO IRDR nº 1000907-30.2023.5.00.0000  MUITO OBRIGADA!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Viviann Brito Mattos</dc:creator>
  <cp:lastModifiedBy>Viviann Brito Mattos</cp:lastModifiedBy>
  <cp:revision>5</cp:revision>
  <dcterms:created xsi:type="dcterms:W3CDTF">2024-11-25T11:37:14Z</dcterms:created>
  <dcterms:modified xsi:type="dcterms:W3CDTF">2024-11-25T16:02:19Z</dcterms:modified>
</cp:coreProperties>
</file>