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3" r:id="rId7"/>
    <p:sldId id="268" r:id="rId8"/>
    <p:sldId id="273" r:id="rId9"/>
    <p:sldId id="269" r:id="rId10"/>
    <p:sldId id="271" r:id="rId11"/>
    <p:sldId id="272" r:id="rId12"/>
    <p:sldId id="270" r:id="rId13"/>
    <p:sldId id="274" r:id="rId14"/>
    <p:sldId id="276" r:id="rId15"/>
    <p:sldId id="277" r:id="rId16"/>
    <p:sldId id="280" r:id="rId17"/>
    <p:sldId id="281" r:id="rId18"/>
    <p:sldId id="282" r:id="rId19"/>
    <p:sldId id="289" r:id="rId20"/>
    <p:sldId id="283" r:id="rId21"/>
    <p:sldId id="290" r:id="rId22"/>
    <p:sldId id="291" r:id="rId23"/>
    <p:sldId id="292" r:id="rId24"/>
    <p:sldId id="301" r:id="rId25"/>
    <p:sldId id="287" r:id="rId26"/>
    <p:sldId id="288" r:id="rId27"/>
    <p:sldId id="286" r:id="rId28"/>
    <p:sldId id="305" r:id="rId29"/>
    <p:sldId id="306" r:id="rId30"/>
    <p:sldId id="307" r:id="rId31"/>
    <p:sldId id="285" r:id="rId32"/>
    <p:sldId id="308" r:id="rId33"/>
    <p:sldId id="309" r:id="rId34"/>
    <p:sldId id="310" r:id="rId35"/>
    <p:sldId id="311" r:id="rId36"/>
    <p:sldId id="304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23FDC-057B-4E6A-B041-25D66A738261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94074-452B-4A60-82DC-102BFCA369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27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94074-452B-4A60-82DC-102BFCA369B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6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94074-452B-4A60-82DC-102BFCA369B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05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94074-452B-4A60-82DC-102BFCA369B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88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2825B-66A8-B5F0-AFE2-7374AE0CC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874526-1300-F854-8891-60767CD20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C3157E-7FD9-434C-E129-D2E6E447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B307E7-0747-E73C-9BB7-29B9A7E6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015132-545E-AE2E-E74B-28855ED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04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D60C5-CB6F-8FB9-1406-F5A4B71F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225FCF-DCE7-6790-519A-730250F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780B16-E9FA-F57C-AEA3-784B8A76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8C95E5-03CD-A118-512D-7CE98E23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4BD627-E2F4-0F1E-DB9A-05843948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74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CDCDE0-542A-14DF-71B8-5414BC24B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873025-2B47-1558-B46F-9823D97E0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946C66-3635-5109-3056-8DF97E38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46B1D1-CF62-83B8-260E-BF734F4F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1A734B-4607-E634-059A-4AEBFF7A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34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7309-36B2-002D-338C-440A008A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E74BE-F7EB-0133-2554-6D12A12B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8DE6D9-030F-4ADA-0BE7-BED53EC8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4A1CE-5F09-84AB-C75A-F2DEA01A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93E9C7-E121-EEE5-94E9-D2E5FF40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7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623B6-47E6-E201-9B75-51EAC2B1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404CAA-67C0-9783-87DA-F5E26F6D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253FF3-A6D5-D475-2D45-AE5C049B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A545D-4AAB-E9AF-A3AB-B1A5169C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7593ED-8A25-F7A1-4AB1-2B0BD72C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62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01139-09BA-B4B5-EA01-16EF6D0E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47989-BF75-1138-D635-7F668A2AC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EF718E-C711-4436-AE96-A5908DCEA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3D1059-BD9C-2AA5-A94C-CBF30A2D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147A7A-5B04-437A-B978-8AF564B9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797F18-5A13-CB93-DAB3-22CB67B6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F971A-D4FE-24CF-E37D-B0C019A7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E47BB4-D64B-B15E-F5C7-BCCBC6161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E3DDA1-1F1E-7FC7-1DC7-EC40E5DC0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44DF98-4D75-7CCD-76FA-B6C36C218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BC1E6A-0EFD-2293-9D78-9DE00BC12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97C3EA-6148-24C1-FF61-A58EB88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9CEB3E-162F-031C-36BD-69165886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0A94638-3A16-8180-E932-8128D501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18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9153-A113-85AA-06F2-C258CC7B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10D579-508C-9C25-7914-58778B5C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C61873-7A12-AAD7-BC04-757ED553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A32CCF6-5B5C-5F81-AEC7-9C39B0E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66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3C147D2-A168-C05E-EAAE-1A80B4B8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ED32FD-7760-94AB-066A-5CAAEB1C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A7220C-1C45-A5F0-6481-6DB81620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2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8D267-B1A8-F0C1-C30D-BA3E8D07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DE5F8F-6521-03B7-5114-BFA59C9D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3F36C-1DFF-36E9-FD1D-398BF9F73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A41FB5-6DD2-3AC4-048E-884EA26D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952773-B498-D4AC-9E2B-0962A9FA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CE1C26-3225-0876-A026-28D0A2A8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11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C6FF4-4D8D-6C0E-336B-0F487D22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35359AB-DB66-41EB-C2EE-C59B1707A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834680-1AAB-E512-6FBB-14B83417C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6D8B49-9A01-1A0E-6482-1982EC3D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52123D-ACC5-241B-A569-381D8757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60517B-FA32-CC3B-587B-0FA0F75F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39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1B72ED-FD7D-5007-3843-C70F951A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EB8D41-535F-7DEE-58F7-A7533D58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BE2880-9F0A-475C-2A76-3D4879C29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A3156A-C62A-4F15-8672-4E266137C41B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6C050D-FF0E-0ACA-D2C8-A47D940DA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2EBB28-B5B9-61E4-91D0-A231189A7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BF674A-679A-4719-811B-3623DBD16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33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LEIS/Mensagem_Veto/2001/Mv424-01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AFA034-5472-6AA4-5A53-73FEF503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rgbClr val="FFFFFF"/>
                </a:solidFill>
              </a:rPr>
              <a:t>SINDICATOS  E O </a:t>
            </a:r>
            <a:r>
              <a:rPr lang="pt-BR" sz="4800" dirty="0">
                <a:solidFill>
                  <a:srgbClr val="FFFFFF"/>
                </a:solidFill>
              </a:rPr>
              <a:t>COMBATE AO ASSÉDIO MORAL E SEXUAL NAS RELAÇÕES DE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1B0C1-2E61-4FE2-A232-FA9FAD80D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30" y="4111648"/>
            <a:ext cx="11787612" cy="229093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t-BR" sz="600" dirty="0">
              <a:solidFill>
                <a:srgbClr val="FFFFFF"/>
              </a:solidFill>
            </a:endParaRPr>
          </a:p>
          <a:p>
            <a:r>
              <a:rPr lang="pt-BR" dirty="0">
                <a:solidFill>
                  <a:srgbClr val="FFFFFF"/>
                </a:solidFill>
              </a:rPr>
              <a:t>VIVIANN BRITO MATTOS</a:t>
            </a:r>
          </a:p>
          <a:p>
            <a:r>
              <a:rPr lang="pt-BR" dirty="0">
                <a:solidFill>
                  <a:srgbClr val="FFFFFF"/>
                </a:solidFill>
              </a:rPr>
              <a:t>Procuradora Regional do Trabalho (MPT/RJ)</a:t>
            </a:r>
          </a:p>
          <a:p>
            <a:r>
              <a:rPr lang="pt-BR" dirty="0">
                <a:solidFill>
                  <a:srgbClr val="FFFFFF"/>
                </a:solidFill>
              </a:rPr>
              <a:t>Coordenadora Nacional de Promoção da Liberdade Sindical e do Diálogo Social</a:t>
            </a:r>
          </a:p>
          <a:p>
            <a:r>
              <a:rPr lang="pt-BR">
                <a:solidFill>
                  <a:srgbClr val="FFFFFF"/>
                </a:solidFill>
              </a:rPr>
              <a:t>(CONALIS)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883EAD-0E98-D26D-8E16-CBD39C18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-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D162E6-76F1-339E-DC0D-3F3A97E4B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0000"/>
                </a:solidFill>
              </a:rPr>
              <a:t>Assédio moral interpessoal X Assédio moral organizacional - </a:t>
            </a:r>
            <a:r>
              <a:rPr lang="pt-BR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 diferença básica é a </a:t>
            </a:r>
            <a:r>
              <a:rPr lang="pt-BR" sz="24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finalidade</a:t>
            </a:r>
            <a:r>
              <a:rPr lang="pt-BR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</a:p>
          <a:p>
            <a:pPr marL="174625" indent="0" algn="just">
              <a:buNone/>
            </a:pPr>
            <a:r>
              <a:rPr lang="pt-BR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No assédio interpessoal há a intenção de exclusão do trabalhador da empresa/função/mercado de trabalho; </a:t>
            </a:r>
          </a:p>
          <a:p>
            <a:pPr marL="174625" indent="0" algn="just">
              <a:buNone/>
            </a:pPr>
            <a:r>
              <a:rPr lang="pt-BR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No assédio organizacional o objetivo é estimular a adesão do trabalhador à política (metas, objetivos, visão) adotada pela empresa.</a:t>
            </a:r>
            <a:endParaRPr lang="pt-BR" sz="24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FFFFFF"/>
                </a:solidFill>
              </a:rPr>
              <a:t>DIO MORALORAL - Espécies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0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C2BC84-4CD6-8E2A-22BE-AF0CB71D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-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772ADB-C8C2-DEB7-E728-B12C4F31A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2046514"/>
            <a:ext cx="11070771" cy="4516948"/>
          </a:xfrm>
        </p:spPr>
        <p:txBody>
          <a:bodyPr anchor="ctr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0000"/>
                </a:solidFill>
              </a:rPr>
              <a:t>Assédio moral organizacional – </a:t>
            </a:r>
          </a:p>
          <a:p>
            <a:pPr lvl="0" algn="just">
              <a:lnSpc>
                <a:spcPct val="120000"/>
              </a:lnSpc>
              <a:buClr>
                <a:srgbClr val="002060"/>
              </a:buClr>
            </a:pPr>
            <a:r>
              <a:rPr lang="pt-BR" sz="2400" b="1" dirty="0" err="1"/>
              <a:t>Straining</a:t>
            </a:r>
            <a:r>
              <a:rPr lang="pt-BR" sz="2400" b="1" dirty="0"/>
              <a:t>: </a:t>
            </a:r>
            <a:r>
              <a:rPr lang="pt-BR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significa esticar ao máximo. É o termo que se refere especificamente ao </a:t>
            </a:r>
            <a:r>
              <a:rPr lang="pt-BR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assédio por meio da imposição de metas abusivas</a:t>
            </a:r>
            <a:r>
              <a:rPr lang="pt-BR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74625" indent="0" algn="just">
              <a:lnSpc>
                <a:spcPct val="120000"/>
              </a:lnSpc>
              <a:buNone/>
            </a:pPr>
            <a:r>
              <a:rPr lang="pt-BR" sz="2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OBI</a:t>
            </a:r>
            <a:r>
              <a:rPr lang="pt-BR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pt-BR" sz="2400" b="1" i="1" dirty="0"/>
              <a:t>Toda meta é assédio? </a:t>
            </a:r>
            <a:r>
              <a:rPr lang="pt-BR" sz="2400" dirty="0"/>
              <a:t>NÃO! Assédio é a estipulação de metas muito difíceis de serem alcançadas, combinadas com pressão para atingimento desses resultados e imposição de penalidades vexatórias ou ameaça de dispensa.</a:t>
            </a:r>
          </a:p>
          <a:p>
            <a:pPr marL="174625" indent="0">
              <a:buNone/>
            </a:pPr>
            <a:endParaRPr lang="pt-BR" sz="1800" dirty="0"/>
          </a:p>
          <a:p>
            <a:pPr marL="174625" indent="-174625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NR 17, anexo II, item 5.13 – </a:t>
            </a:r>
            <a:r>
              <a:rPr lang="pt-BR" sz="2200" dirty="0"/>
              <a:t>É vedada a utilização de métodos que causem assédio moral, medo ou constrangimento, tais como: a) estímulo abusivo à competição entre trabalhadores ou grupos/equipes de trabalho; b) exigência de que os trabalhadores usem, de forma permanente ou temporária, adereços, acessórios, fantasias e vestimentas com o objetivo de punição, promoção e propaganda; c) exposição pública das avaliações de desempenho dos operadores.”.</a:t>
            </a:r>
            <a:endParaRPr lang="pt-BR" sz="2200" b="1" dirty="0"/>
          </a:p>
          <a:p>
            <a:pPr marL="271463" lvl="0" indent="0" algn="just">
              <a:lnSpc>
                <a:spcPct val="107000"/>
              </a:lnSpc>
              <a:buClr>
                <a:srgbClr val="002060"/>
              </a:buClr>
              <a:buNone/>
            </a:pPr>
            <a:endParaRPr lang="pt-B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0740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DA6556-0E14-AC40-0EC5-04E2FD11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-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7F18B5-5743-2544-48E7-FF4442B7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0000"/>
                </a:solidFill>
              </a:rPr>
              <a:t>ASSÉDIO MORAL POR RICOCHETE </a:t>
            </a:r>
            <a:r>
              <a:rPr lang="pt-BR" sz="2000" dirty="0"/>
              <a:t>– Quando um trabalhador se sente agredido por presenciar e forçosamente tolerar o assédio a um colega.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0000"/>
                </a:solidFill>
              </a:rPr>
              <a:t>BOSSING </a:t>
            </a:r>
            <a:r>
              <a:rPr lang="pt-BR" sz="2000" dirty="0"/>
              <a:t>– Para Harold </a:t>
            </a:r>
            <a:r>
              <a:rPr lang="pt-BR" sz="2000" dirty="0" err="1"/>
              <a:t>Ege</a:t>
            </a:r>
            <a:r>
              <a:rPr lang="pt-BR" sz="2000" dirty="0"/>
              <a:t>, </a:t>
            </a:r>
            <a:r>
              <a:rPr lang="pt-BR" sz="2000" dirty="0" err="1"/>
              <a:t>bossing</a:t>
            </a:r>
            <a:r>
              <a:rPr lang="pt-BR" sz="2000" dirty="0"/>
              <a:t> é o assédio que pretende excluir do ambiente de trabalho algum(</a:t>
            </a:r>
            <a:r>
              <a:rPr lang="pt-BR" sz="2000" dirty="0" err="1"/>
              <a:t>ns</a:t>
            </a:r>
            <a:r>
              <a:rPr lang="pt-BR" sz="2000" dirty="0"/>
              <a:t>) trabalhador(es)por algum motivo específico indesejado/objetivo. </a:t>
            </a:r>
            <a:r>
              <a:rPr lang="pt-BR" sz="2000" dirty="0" err="1"/>
              <a:t>Ex</a:t>
            </a:r>
            <a:r>
              <a:rPr lang="pt-BR" sz="2000" dirty="0"/>
              <a:t>: a empresa que impõe um ritmo de trabalho mais acelerado do que o normal para todos os empregados que retornam do auxílio previdenciário, para que eles peçam demissão. O assédio não se dá por razões subjetivas, não é </a:t>
            </a:r>
            <a:r>
              <a:rPr lang="pt-BR" sz="2000" dirty="0" err="1"/>
              <a:t>pq</a:t>
            </a:r>
            <a:r>
              <a:rPr lang="pt-BR" sz="2000" dirty="0"/>
              <a:t> o chefe não gosta do fulano ou do ciclano, mas sim, por um dado objetivo: o auxílio previdenciário. Todos que gozaram do auxílio são assediados, não importa, a priori, quem é. </a:t>
            </a:r>
            <a:endParaRPr lang="pt-B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Clr>
                <a:srgbClr val="002060"/>
              </a:buClr>
              <a:buNone/>
            </a:pPr>
            <a:endParaRPr lang="pt-BR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9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D6015C-9D32-8096-016D-D7EC1F99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- Derivações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AE9742-B684-A31C-833B-196008DA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1712"/>
            <a:ext cx="10409123" cy="3866573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0000"/>
                </a:solidFill>
              </a:rPr>
              <a:t>ASSÉDIO RELIGIOSO - </a:t>
            </a:r>
            <a:r>
              <a:rPr lang="pt-BR" sz="2000" dirty="0"/>
              <a:t>é todo comportamento </a:t>
            </a:r>
            <a:r>
              <a:rPr lang="pt-BR" sz="2000" b="1" u="sng" dirty="0"/>
              <a:t>destinado à conversão</a:t>
            </a:r>
            <a:r>
              <a:rPr lang="pt-BR" sz="2000" dirty="0"/>
              <a:t> de agnósticos, ateus ou indivíduos que professem fé diversa do assediante, para a qual se utiliza de violência física ou moral. </a:t>
            </a:r>
          </a:p>
          <a:p>
            <a:pPr marL="174625" indent="0" algn="just">
              <a:lnSpc>
                <a:spcPct val="100000"/>
              </a:lnSpc>
              <a:buNone/>
            </a:pPr>
            <a:r>
              <a:rPr lang="pt-BR" sz="2000" dirty="0"/>
              <a:t>Transportado para o contrato de trabalho, está relacionado à coação religiosa de ordem moral que </a:t>
            </a:r>
            <a:r>
              <a:rPr lang="pt-BR" sz="2000" b="1" u="sng" dirty="0"/>
              <a:t>gera reflexos diretos na manutenção do emprego/ascensão funcional</a:t>
            </a:r>
            <a:r>
              <a:rPr lang="pt-BR" sz="2000" b="1" dirty="0"/>
              <a:t>.</a:t>
            </a:r>
            <a:r>
              <a:rPr lang="pt-BR" sz="2000" dirty="0"/>
              <a:t> O empregado se sente compelido à adoção da convicção, ainda que não verdadeira, do empregador, como condição para que não tenha seu contrato desligado ou para que possa ascender funcionalmente na empresa.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ns de Pessoas Orando | Baixe imagens gratuitas na Unsplash">
            <a:extLst>
              <a:ext uri="{FF2B5EF4-FFF2-40B4-BE49-F238E27FC236}">
                <a16:creationId xmlns:a16="http://schemas.microsoft.com/office/drawing/2014/main" id="{617FFA9B-07F5-77F0-5461-056D302D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11" y="4884525"/>
            <a:ext cx="3245498" cy="17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6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823864-4CDB-BEF4-C66F-AAEF494C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- Derivações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20729E-D20C-825E-CB2A-2959DA860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0000"/>
                </a:solidFill>
              </a:rPr>
              <a:t>ASSÉDIO MORAL EM RAZÃO DO GÊNERO –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b="1" dirty="0"/>
              <a:t>GÊNERO</a:t>
            </a:r>
            <a:r>
              <a:rPr lang="pt-BR" sz="2400" dirty="0"/>
              <a:t> é uma construção social que se revela em conjunto de expectativas, papéis, gestos, linguagem, roupas, profissões, posturas e comportamentos que se impõem a todas as pessoas quando nascem e que tem como base o sexo biológico. </a:t>
            </a:r>
            <a:r>
              <a:rPr lang="pt-BR" sz="2400" b="1" dirty="0"/>
              <a:t>A pessoa quando nasce é enquadrada como homem ou mulher e a partir daí se define o papel e comportamentos adequados que ela deve adotar na vida em sociedade.</a:t>
            </a:r>
          </a:p>
          <a:p>
            <a:pPr marL="0" indent="0" algn="just">
              <a:buNone/>
            </a:pP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1A068-E3A7-7781-F8EB-B699739E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 dirty="0"/>
              <a:t>ASSÉDIO MORAL - Derivações</a:t>
            </a:r>
          </a:p>
        </p:txBody>
      </p:sp>
      <p:pic>
        <p:nvPicPr>
          <p:cNvPr id="3074" name="Picture 2" descr="O que são manterrupting, mansplaining, bropriating e gaslighting? | Blog  Mariando">
            <a:extLst>
              <a:ext uri="{FF2B5EF4-FFF2-40B4-BE49-F238E27FC236}">
                <a16:creationId xmlns:a16="http://schemas.microsoft.com/office/drawing/2014/main" id="{82974719-B78B-6B9C-8756-5BA48949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r="9368" b="-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5ED51-EF03-1D1E-7830-6CBFE6042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72" y="1850571"/>
            <a:ext cx="6302828" cy="4746171"/>
          </a:xfrm>
        </p:spPr>
        <p:txBody>
          <a:bodyPr>
            <a:norm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19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FORMAS DE VIOLÊNCIA NO TRABALHO  EM RAZÃO DO GÊNERO –</a:t>
            </a:r>
          </a:p>
          <a:p>
            <a:pPr lvl="1"/>
            <a:endParaRPr lang="pt-BR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 algn="just"/>
            <a:r>
              <a:rPr lang="pt-B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Manterrupting (homens que interrompem) </a:t>
            </a:r>
            <a:r>
              <a:rPr 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ocorre quando um homem interrompe constantemente uma mulher, de maneira desnecessária, não permitindo que ela consiga concluir suas ideias;</a:t>
            </a:r>
          </a:p>
          <a:p>
            <a:pPr marL="457200" indent="540385" algn="just"/>
            <a:r>
              <a:rPr lang="pt-B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Mansplaining (homens que explicam)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- quando um homem dedica seu tempo para explicar algo óbvio a uma mulher, de forma didática, como se ela não fosse capaz de entender;</a:t>
            </a:r>
          </a:p>
          <a:p>
            <a:pPr marL="457200" indent="540385"/>
            <a:endParaRPr lang="pt-BR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55135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211178-33BE-0AEE-687C-671B6536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/>
              <a:t>ASSÉDIO MORAL - Derivações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A73D3E-60C6-7279-3641-C595AF8F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405894"/>
            <a:ext cx="6002912" cy="4452093"/>
          </a:xfrm>
        </p:spPr>
        <p:txBody>
          <a:bodyPr anchor="t">
            <a:normAutofit/>
          </a:bodyPr>
          <a:lstStyle/>
          <a:p>
            <a:pPr marL="0" indent="539750" algn="just"/>
            <a:r>
              <a:rPr lang="pt-B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Bropriating (apropriação)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- Quando um homem se apropria da mesma ideia já expressa por uma mulher, levando os créditos por ela.</a:t>
            </a:r>
          </a:p>
          <a:p>
            <a:pPr marL="0" indent="0" algn="just">
              <a:buNone/>
            </a:pP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539750" algn="just"/>
            <a:r>
              <a:rPr lang="pt-BR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Gaslighting (a luz [inconstante] do candeeiro a gás’) 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- é um dos tipos de abuso psicológico que leva a mulher a achar que enlouqueceu ou está equivocada sobre um assunto, sendo que está originalmente certa. É um jeito de fazer a mulher duvidar do seu senso de percepção, raciocínio, memórias e sanidade. </a:t>
            </a:r>
            <a:r>
              <a:rPr lang="pt-B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Exs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: “Você está exagerando”; “Pare de surtar”; “Não aceita nem uma brincadeira?”; “Você está louca”</a:t>
            </a:r>
          </a:p>
          <a:p>
            <a:pPr marL="0" indent="0">
              <a:buNone/>
            </a:pPr>
            <a:endParaRPr lang="pt-BR" sz="1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6AFDB5-E4B1-E522-B859-4820BCD6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880998"/>
            <a:ext cx="4170530" cy="3127897"/>
          </a:xfrm>
          <a:prstGeom prst="rect">
            <a:avLst/>
          </a:prstGeom>
        </p:spPr>
      </p:pic>
      <p:sp>
        <p:nvSpPr>
          <p:cNvPr id="4" name="AutoShape 2" descr="Gaslighting — O Que é e Como Lidar Com Ele?Blog Vittude">
            <a:extLst>
              <a:ext uri="{FF2B5EF4-FFF2-40B4-BE49-F238E27FC236}">
                <a16:creationId xmlns:a16="http://schemas.microsoft.com/office/drawing/2014/main" id="{2BF82B07-986A-736C-5335-D9D6C8FC10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1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Voto de cabresto: do passado ao presente, ainda que de forma disfarçada -  Fan F1">
            <a:extLst>
              <a:ext uri="{FF2B5EF4-FFF2-40B4-BE49-F238E27FC236}">
                <a16:creationId xmlns:a16="http://schemas.microsoft.com/office/drawing/2014/main" id="{3880BBB9-7568-BDE1-CBB9-085CAE5F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FDDBD5-4842-FB50-44FA-30B48F07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/>
              <a:t>ASSÉDIO MORAL - Derivações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305E84-40C2-23C6-8F76-8387FE72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0170"/>
            <a:ext cx="5257800" cy="41583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0000"/>
                </a:solidFill>
              </a:rPr>
              <a:t>ASSÉDIO ELEITORAL </a:t>
            </a:r>
            <a:r>
              <a:rPr lang="pt-BR" sz="2400" b="1" dirty="0"/>
              <a:t>- </a:t>
            </a:r>
            <a:r>
              <a:rPr lang="pt-BR" sz="2400" dirty="0"/>
              <a:t>toda espécie de coação, intimidação, ameaça, humilhação constrangimento ou suborno associados a determinado pleito eleitoral, </a:t>
            </a:r>
            <a:r>
              <a:rPr lang="pt-BR" sz="2400" b="1" dirty="0"/>
              <a:t>no intuito de influenciar ou manipular o voto, apoio, orientação ou manifestação política de trabalhadores e trabalhadoras </a:t>
            </a:r>
            <a:r>
              <a:rPr lang="pt-BR" sz="2400" dirty="0"/>
              <a:t>no local de trabalho ou em situações relacionadas ao trabalho.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0" indent="0">
              <a:buNone/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b="1" i="1" u="sng" dirty="0"/>
          </a:p>
          <a:p>
            <a:pPr marL="0" indent="0">
              <a:buNone/>
            </a:pPr>
            <a:endParaRPr lang="pt-BR" sz="2000" b="1" i="1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1035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9B3C8F-4CB8-AFFD-ABF7-557BE844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- Derivações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0F19A-77AE-E628-4490-91F5CCA9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7" y="1807029"/>
            <a:ext cx="10475144" cy="4484914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000" b="1" i="1" u="sng" dirty="0"/>
              <a:t>O QUE CONFIGURA ASSÉDIO ELEITORAL?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romessa ou concessão de qualquer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benefício ou vantagem 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vinculada ao voto, à orientação política e à manifestação eleitoral;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meaça de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prejuízo 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ao emprego ou às condições de trabalho;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Constrangimento para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participar de atos eleitorais ou utilizar símbolos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adereços ou qualquer acessório associados a determinada candidatura;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Falas depreciativas e condutas que causem humilhação ou discriminação de trabalhadores e trabalhadoras que apoiam candidato diferente do defendido pelo/a empregador/a;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Outras condutas que causem ou possuam o potencial de causar dano psicológico e/ou econômico associados a determinado pleito eleitoral – </a:t>
            </a:r>
            <a:r>
              <a:rPr lang="pt-B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ex. palestras para “ensinar” a votar</a:t>
            </a:r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19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ssédio Sexual no Trabalho e Compliance - Como tornar um Canal de Denúncias  seguro a reportes?">
            <a:extLst>
              <a:ext uri="{FF2B5EF4-FFF2-40B4-BE49-F238E27FC236}">
                <a16:creationId xmlns:a16="http://schemas.microsoft.com/office/drawing/2014/main" id="{9BC9EFE0-2385-4D15-3405-21EFF42D2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r="730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5C37B3-BB31-BB6D-6901-AF4B244B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ASSÉDIO SEXUAL</a:t>
            </a:r>
          </a:p>
        </p:txBody>
      </p:sp>
    </p:spTree>
    <p:extLst>
      <p:ext uri="{BB962C8B-B14F-4D97-AF65-F5344CB8AC3E}">
        <p14:creationId xmlns:p14="http://schemas.microsoft.com/office/powerpoint/2010/main" val="378035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50BFA0-4406-2A96-D31C-5F2D3336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CONSIDERAÇÕES INICIAIS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62609B-F0E9-F5DD-C1A7-079EA497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710979"/>
            <a:ext cx="10343155" cy="4873982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b="1" u="sng" dirty="0">
                <a:solidFill>
                  <a:srgbClr val="FF0000"/>
                </a:solidFill>
              </a:rPr>
              <a:t>PROBLEMA DE SAÚDE NO (DO) TRBALHO </a:t>
            </a:r>
            <a:r>
              <a:rPr lang="pt-BR" sz="2000" dirty="0"/>
              <a:t>- </a:t>
            </a:r>
            <a:r>
              <a:rPr lang="pt-BR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Segundo a OMS e a OIT (</a:t>
            </a:r>
            <a:r>
              <a:rPr lang="pt-BR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art. 3º da Convenção 155</a:t>
            </a:r>
            <a:r>
              <a:rPr lang="pt-BR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, ratificada), o conceito de saúde abrange não só a ausência de afecções ou de doenças, mas também os elementos físicos,</a:t>
            </a:r>
            <a:r>
              <a:rPr lang="pt-BR" sz="2000" b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mentais e sociais que afetam a saúde</a:t>
            </a:r>
            <a:r>
              <a:rPr lang="pt-BR" sz="20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e estão diretamente relacionados com a segurança e a higiene no trabalho. </a:t>
            </a:r>
            <a:endParaRPr lang="pt-BR" sz="2000" b="1" i="1" dirty="0">
              <a:latin typeface="Aptos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b="1" i="1" dirty="0"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O</a:t>
            </a:r>
            <a:r>
              <a:rPr lang="pt-BR" sz="2000" b="1" i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assédio moral e/ou sexual possui máxima aptidão para degradar o meio ambiente do trabalho como um todo, em total desrespeito aos direitos fundamentais previstos nos </a:t>
            </a:r>
            <a:r>
              <a:rPr lang="pt-BR" sz="2000" b="1" i="1" dirty="0" err="1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arts</a:t>
            </a:r>
            <a:r>
              <a:rPr lang="pt-BR" sz="2000" b="1" i="1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. 6º; 7º, XXII; 200, VIII, e; 225, da CF.</a:t>
            </a:r>
            <a:endParaRPr lang="pt-BR" sz="18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Riscos Psicossociais (NR 20 - Segurança e saúde no trabalho com inflamáveis e combustíveis): </a:t>
            </a:r>
            <a:r>
              <a:rPr lang="pt-BR" sz="2000" dirty="0"/>
              <a:t>influência na saúde mental dos trabalhadores, provocada pelas tensões da vida diária, pressão do trabalho e outros fatores adversos.</a:t>
            </a:r>
            <a:endParaRPr lang="pt-BR" sz="2000" b="1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000" b="1" dirty="0">
                <a:latin typeface="Aptos"/>
                <a:cs typeface="Times New Roman"/>
              </a:rPr>
              <a:t>NR 1 – Vigência a partir de maio de 2025</a:t>
            </a:r>
            <a:r>
              <a:rPr lang="pt-BR" sz="2000" dirty="0">
                <a:latin typeface="Aptos"/>
                <a:cs typeface="Times New Roman"/>
              </a:rPr>
              <a:t> - </a:t>
            </a:r>
            <a:r>
              <a:rPr lang="pt-BR" sz="2000" dirty="0">
                <a:solidFill>
                  <a:srgbClr val="000000"/>
                </a:solidFill>
                <a:ea typeface="+mn-lt"/>
                <a:cs typeface="Times New Roman"/>
              </a:rPr>
              <a:t>o</a:t>
            </a:r>
            <a:r>
              <a:rPr lang="pt-BR" sz="2000" dirty="0">
                <a:ea typeface="+mn-lt"/>
                <a:cs typeface="+mn-lt"/>
              </a:rPr>
              <a:t>brigará as empresas a implementarem medidas para gerenciar os riscos psicossociais, garantindo que os trabalhadores não adoeçam mentalmente devido à sobrecarga ou a ambientes tóxicos. As empresas deverão realizar avaliações contínuas dos riscos e estabelecer estratégias para prevenir situações de assédio e violência no trabalho</a:t>
            </a:r>
            <a:endParaRPr lang="pt-BR" sz="2000" dirty="0">
              <a:latin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67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E6AF43-A0B9-2682-FF41-85F46874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SEXUAL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FF119E-7551-DD7B-A809-9EF46571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785257"/>
            <a:ext cx="10820400" cy="4484914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0000"/>
                </a:solidFill>
              </a:rPr>
              <a:t>O QUE É O ASSÉDIO SEXUAL?</a:t>
            </a:r>
          </a:p>
          <a:p>
            <a:pPr marL="0" indent="0" algn="just">
              <a:buNone/>
            </a:pPr>
            <a:r>
              <a:rPr lang="pt-BR" sz="2400" dirty="0"/>
              <a:t>Toda conduta de natureza libidinosa, </a:t>
            </a:r>
            <a:r>
              <a:rPr lang="pt-BR" sz="2400" b="1" u="sng" dirty="0"/>
              <a:t>manifestada fisicamente</a:t>
            </a:r>
            <a:r>
              <a:rPr lang="pt-BR" sz="2400" dirty="0"/>
              <a:t>, por palavras, gestos, olhares, mensagens ou outros meios, propostas ou impostas a pessoas </a:t>
            </a:r>
            <a:r>
              <a:rPr lang="pt-BR" sz="2400" b="1" u="sng" dirty="0"/>
              <a:t>contra sua vontade</a:t>
            </a:r>
            <a:r>
              <a:rPr lang="pt-BR" sz="2400" dirty="0"/>
              <a:t>, causando-lhe constrangimento e violando a sua liberdade sexual.</a:t>
            </a:r>
          </a:p>
          <a:p>
            <a:pPr marL="0" indent="0" algn="just">
              <a:buNone/>
            </a:pPr>
            <a:r>
              <a:rPr lang="pt-BR" sz="2400" b="1" dirty="0" err="1"/>
              <a:t>Exs</a:t>
            </a:r>
            <a:r>
              <a:rPr lang="pt-BR" sz="2400" b="1" dirty="0"/>
              <a:t>: </a:t>
            </a:r>
            <a:r>
              <a:rPr lang="pt-BR" sz="2400" dirty="0"/>
              <a:t>contar piadas com caráter obscenos e sexuais;</a:t>
            </a:r>
          </a:p>
          <a:p>
            <a:pPr marL="0" indent="0" algn="just">
              <a:buNone/>
            </a:pPr>
            <a:r>
              <a:rPr lang="pt-BR" sz="2400" b="1" dirty="0"/>
              <a:t>          </a:t>
            </a:r>
            <a:r>
              <a:rPr lang="pt-BR" sz="2400" dirty="0"/>
              <a:t>mostrar ou compartilhar imagens e/ou vídeos com conteúdo sexual;</a:t>
            </a:r>
          </a:p>
          <a:p>
            <a:pPr marL="0" indent="0" algn="just">
              <a:buNone/>
            </a:pPr>
            <a:r>
              <a:rPr lang="pt-BR" sz="2400" b="1" dirty="0"/>
              <a:t>          </a:t>
            </a:r>
            <a:r>
              <a:rPr lang="pt-BR" sz="2400" dirty="0"/>
              <a:t>fazer comentários libidinosos sobre a aparência da pessoa;</a:t>
            </a:r>
          </a:p>
          <a:p>
            <a:pPr marL="0" indent="0" algn="just">
              <a:buNone/>
            </a:pPr>
            <a:r>
              <a:rPr lang="pt-BR" sz="2400" dirty="0"/>
              <a:t>          reproduzir gestos ou ruídos sonoros que indiquem interesse sexual.</a:t>
            </a:r>
          </a:p>
          <a:p>
            <a:pPr marL="0" indent="0" algn="just">
              <a:buNone/>
            </a:pPr>
            <a:r>
              <a:rPr lang="pt-BR" sz="24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238419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B27385-654A-E0DC-81A8-67CA69E0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986851"/>
          </a:xfrm>
        </p:spPr>
        <p:txBody>
          <a:bodyPr anchor="b">
            <a:normAutofit fontScale="90000"/>
          </a:bodyPr>
          <a:lstStyle/>
          <a:p>
            <a:r>
              <a:rPr lang="pt-BR" sz="4000" dirty="0"/>
              <a:t>ASSÉDIO SEXUAL -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AE2708-0F89-B663-E88F-D522B34A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5" y="1676400"/>
            <a:ext cx="6368014" cy="4264577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0000"/>
                </a:solidFill>
              </a:rPr>
              <a:t>ASSÉDIO SEXUAL POR CHANTAGEM – </a:t>
            </a:r>
            <a:r>
              <a:rPr lang="pt-BR" sz="2400" b="1" i="1" dirty="0">
                <a:solidFill>
                  <a:srgbClr val="FF0000"/>
                </a:solidFill>
              </a:rPr>
              <a:t>QUID PRO QUÓ</a:t>
            </a:r>
          </a:p>
          <a:p>
            <a:pPr algn="just">
              <a:lnSpc>
                <a:spcPct val="100000"/>
              </a:lnSpc>
            </a:pPr>
            <a:r>
              <a:rPr lang="pt-BR" sz="2400" dirty="0"/>
              <a:t>Exige relação de superioridade hierárquica do (a) assediador (a) com a vítima.</a:t>
            </a:r>
          </a:p>
          <a:p>
            <a:pPr algn="just">
              <a:lnSpc>
                <a:spcPct val="100000"/>
              </a:lnSpc>
            </a:pPr>
            <a:r>
              <a:rPr lang="pt-BR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 o assédio no qual a pessoa é obrigada a realizar ou tolerar determinadas condutas, sob pena de ser prejudicada (ou não beneficiada) na carreira. A chantagem pode ser explícita ou implícita. </a:t>
            </a:r>
          </a:p>
          <a:p>
            <a:pPr algn="just"/>
            <a:endParaRPr lang="pt-BR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F2D3666-488D-4EEE-B2AE-D86C0EAD8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41" t="25921" r="26152" b="8653"/>
          <a:stretch/>
        </p:blipFill>
        <p:spPr bwMode="auto">
          <a:xfrm>
            <a:off x="7500129" y="909081"/>
            <a:ext cx="3322205" cy="507173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788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076475-F94E-A1CC-4AEE-37199BA9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SEXUAL -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6C436F-EA4C-997C-B36F-ABEF288B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just"/>
            <a:r>
              <a:rPr lang="pt-BR" sz="2400" b="0" i="0" dirty="0">
                <a:solidFill>
                  <a:srgbClr val="000000"/>
                </a:solidFill>
                <a:effectLst/>
              </a:rPr>
              <a:t>Art. 216-A do Código Penal. Constranger alguém com o intuito de obter vantagem ou favorecimento sexual, </a:t>
            </a:r>
            <a:r>
              <a:rPr lang="pt-BR" sz="2400" b="1" i="0" dirty="0">
                <a:solidFill>
                  <a:srgbClr val="000000"/>
                </a:solidFill>
                <a:effectLst/>
              </a:rPr>
              <a:t>prevalecendo-se o agente da sua condição de superior hierárquico ou ascendência inerentes ao exercício de emprego, cargo ou função.  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              </a:t>
            </a:r>
          </a:p>
          <a:p>
            <a:pPr marL="0" indent="0" algn="just"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</a:rPr>
              <a:t>  Pena – detenção, de 1 (um) a 2 (dois) anos.                      </a:t>
            </a:r>
          </a:p>
          <a:p>
            <a:pPr marL="0" indent="0" algn="just"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</a:rPr>
              <a:t>Parágrafo único. </a:t>
            </a:r>
            <a:r>
              <a:rPr lang="pt-BR" sz="2400" b="0" i="0" dirty="0">
                <a:solidFill>
                  <a:srgbClr val="000000"/>
                </a:solidFill>
                <a:effectLst/>
                <a:hlinkClick r:id="rId2"/>
              </a:rPr>
              <a:t>(VETADO) 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                     </a:t>
            </a:r>
          </a:p>
          <a:p>
            <a:pPr marL="0" indent="0" algn="just"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</a:rPr>
              <a:t>§ 2</a:t>
            </a:r>
            <a:r>
              <a:rPr lang="pt-BR" sz="2400" b="0" i="0" u="sng" baseline="30000" dirty="0">
                <a:solidFill>
                  <a:srgbClr val="000000"/>
                </a:solidFill>
                <a:effectLst/>
              </a:rPr>
              <a:t>o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  A pena é aumentada em até um terço se a vítima é menor de 18 (dezoito) anos.       </a:t>
            </a:r>
          </a:p>
          <a:p>
            <a:pPr marL="0" indent="0">
              <a:buNone/>
            </a:pP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7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B826B5-D61A-6038-E4F9-63BFCE38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SEXUAL -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C0F62-2FB3-0D11-2F8D-9AF9860A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0000"/>
                </a:solidFill>
              </a:rPr>
              <a:t>ASSÉDIO SEXUAL AMBIENTAL/POR INTIMIDAÇÃO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São as investidas/cantadas/brincadeiras praticadas no ambiente de trabalho, que embora impliquem abuso, </a:t>
            </a:r>
            <a:r>
              <a:rPr lang="pt-BR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não são postas como condição de ascensão e/ou manutenção do emprego</a:t>
            </a:r>
            <a:r>
              <a:rPr lang="pt-BR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assédio por intimidação causa prejuízos de ordem moral que comportam indenização, mas NÃO constituem um tipo penal. 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 uma manifestação de poder ou de força, mas não </a:t>
            </a:r>
            <a:r>
              <a:rPr lang="pt-BR" sz="2400" b="1" u="sng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necessariamente</a:t>
            </a:r>
            <a:r>
              <a:rPr lang="pt-BR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hierarquia.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8384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FCA81C-8A11-AE92-3981-B0A6E281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CONSEQUÊNCIAS DO ASSÉDIO MORAL  E SEXUAL NO CONTRATO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643F2E-BB5E-F149-5349-50FA9EAE9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3001" y="1891970"/>
            <a:ext cx="9952630" cy="4109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indent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Pode configurar JUSTA CAUSA DO EMPREGADOR/RESCISÃO INDIRETA</a:t>
            </a:r>
            <a:endParaRPr kumimoji="0" lang="pt-BR" altLang="pt-BR" sz="2200" b="1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719138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pt-BR" altLang="pt-BR" sz="17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719138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Art. 483 da CLT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- O empregado poderá considerar rescindido o contrato e pleitear a devida indenização quando: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719138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a) forem exigidos serviços superiores às suas forças, defesos por lei, contrários aos bons costumes, ou alheios ao contrato;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719138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b) for tratado pelo empregador ou por seus superiores hierárquicos com rigor excessivo;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719138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c) correr perigo manifesto de mal considerável;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719138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e) praticar o empregador ou seus prepostos, contra ele ou pessoas de sua família, ato lesivo da honra e boa fama;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719138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f) o empregador ou seus prepostos ofenderem-no fisicamente, salvo em caso de legítima defesa, própria ou de outrem;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092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4BC27B-232F-3912-ECF0-203D6395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CONSEQUÊNCIAS DO ASSÉDIO MORAL  E SEXUAL NO CONTRATO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20C221-E62F-EE23-CC79-26BFE4E9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5" y="1891970"/>
            <a:ext cx="10420716" cy="4109585"/>
          </a:xfrm>
        </p:spPr>
        <p:txBody>
          <a:bodyPr anchor="ctr">
            <a:normAutofit/>
          </a:bodyPr>
          <a:lstStyle/>
          <a:p>
            <a:pPr marL="571500" indent="-342900" algn="just" fontAlgn="base">
              <a:buFont typeface="Wingdings" panose="05000000000000000000" pitchFamily="2" charset="2"/>
              <a:buChar char="§"/>
            </a:pPr>
            <a:r>
              <a:rPr lang="pt-BR" sz="2000" b="1" dirty="0">
                <a:latin typeface="Aptos" panose="020B0004020202020204" pitchFamily="34" charset="0"/>
                <a:ea typeface="Times New Roman" panose="02020603050405020304" pitchFamily="18" charset="0"/>
              </a:rPr>
              <a:t>Indenização por danos morais e materiais (perdas e danos + lucros cessantes)</a:t>
            </a:r>
          </a:p>
          <a:p>
            <a:pPr marL="514350" indent="-285750" algn="just" fontAlgn="base"/>
            <a:r>
              <a:rPr lang="pt-BR" sz="2000" b="1" dirty="0">
                <a:latin typeface="Aptos" panose="020B0004020202020204" pitchFamily="34" charset="0"/>
                <a:ea typeface="Times New Roman" panose="02020603050405020304" pitchFamily="18" charset="0"/>
              </a:rPr>
              <a:t>Discriminação? </a:t>
            </a:r>
            <a:r>
              <a:rPr lang="pt-BR" sz="2000" dirty="0">
                <a:latin typeface="Aptos" panose="020B0004020202020204" pitchFamily="34" charset="0"/>
                <a:ea typeface="Times New Roman" panose="02020603050405020304" pitchFamily="18" charset="0"/>
              </a:rPr>
              <a:t>Lei 9.029/95</a:t>
            </a:r>
          </a:p>
          <a:p>
            <a:pPr marL="514350" indent="-285750" fontAlgn="base"/>
            <a:r>
              <a:rPr lang="pt-BR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Adoeceu? </a:t>
            </a:r>
          </a:p>
          <a:p>
            <a:pPr marL="631825" indent="0" algn="just"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</a:rPr>
              <a:t>Art. 20 da Lei 8.213/91. Consideram-se acidente do trabalho, nos termos do artigo anterior, as seguintes entidades mórbidas:</a:t>
            </a:r>
          </a:p>
          <a:p>
            <a:pPr marL="631825" indent="0" algn="just"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</a:rPr>
              <a:t>II - doença do trabalho, assim entendida a adquirida ou desencadeada </a:t>
            </a:r>
            <a:r>
              <a:rPr lang="pt-BR" sz="1800" b="1" i="0" dirty="0">
                <a:solidFill>
                  <a:srgbClr val="000000"/>
                </a:solidFill>
                <a:effectLst/>
              </a:rPr>
              <a:t>em função de condições especiais em que o trabalho é realizado </a:t>
            </a:r>
            <a:r>
              <a:rPr lang="pt-BR" sz="1800" b="0" i="0" dirty="0">
                <a:solidFill>
                  <a:srgbClr val="000000"/>
                </a:solidFill>
                <a:effectLst/>
              </a:rPr>
              <a:t>e com ele se relacione diretamente, constante da relação mencionada no inciso I.</a:t>
            </a:r>
          </a:p>
          <a:p>
            <a:pPr indent="0" algn="just" fontAlgn="base">
              <a:lnSpc>
                <a:spcPct val="100000"/>
              </a:lnSpc>
              <a:buNone/>
            </a:pPr>
            <a:r>
              <a:rPr lang="pt-BR" sz="2000" dirty="0"/>
              <a:t>Emissão de CAT + recebimento de auxílio previdenciário + adaptação de função ou horário + estabilidade no emprego após o fim do benefício previdenciário.</a:t>
            </a:r>
            <a:endParaRPr lang="pt-BR" sz="2000" b="1" dirty="0">
              <a:effectLst/>
              <a:ea typeface="Times New Roman" panose="02020603050405020304" pitchFamily="18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86879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Descubra as melhores 14 dicas de prevenção ao burnout - Telavita Telavita">
            <a:extLst>
              <a:ext uri="{FF2B5EF4-FFF2-40B4-BE49-F238E27FC236}">
                <a16:creationId xmlns:a16="http://schemas.microsoft.com/office/drawing/2014/main" id="{8C283F92-6BC3-67DD-66B0-A7BE98DD0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" b="-1"/>
          <a:stretch/>
        </p:blipFill>
        <p:spPr bwMode="auto">
          <a:xfrm>
            <a:off x="2522355" y="-1286749"/>
            <a:ext cx="11483949" cy="8144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8C6F24-CA0F-C82E-8154-4A9D7F1F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7771" cy="1006475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CONSEQUÊNCIAS DO ASSÉDIO MORAL  E SEXUAL NO CONTRATO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2A37E2-E1F5-78BE-41E2-46E2A05B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3178"/>
            <a:ext cx="7390262" cy="450969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/>
              <a:t>LEMBRAR –  A </a:t>
            </a:r>
            <a:r>
              <a:rPr lang="pt-BR" sz="2400" b="1" dirty="0">
                <a:solidFill>
                  <a:srgbClr val="FF0000"/>
                </a:solidFill>
              </a:rPr>
              <a:t>Síndrome de Burnout </a:t>
            </a:r>
            <a:r>
              <a:rPr lang="pt-BR" sz="2400" dirty="0"/>
              <a:t>ou Síndrome do Esgotamento profissional é caracterizada por esgotamento físico e emocional, oriunda do ritmo de trabalho penoso e estressante, capaz de acarretar a incapacidade temporária ou definitiva para a prestação de serviços. </a:t>
            </a:r>
          </a:p>
          <a:p>
            <a:pPr marL="271463" indent="0" algn="just">
              <a:buNone/>
            </a:pPr>
            <a:r>
              <a:rPr lang="pt-BR" sz="2400" dirty="0"/>
              <a:t>O decreto 3.048/99, anexo II, elenca a síndrome de burnout como acidente de trabalho;</a:t>
            </a:r>
          </a:p>
          <a:p>
            <a:pPr marL="271463" indent="0" algn="just">
              <a:buNone/>
            </a:pPr>
            <a:r>
              <a:rPr lang="pt-BR" sz="2400" dirty="0"/>
              <a:t>Em 2022 a OMS reconheceu o </a:t>
            </a:r>
            <a:r>
              <a:rPr lang="pt-BR" sz="2400" dirty="0" err="1"/>
              <a:t>Bournout</a:t>
            </a:r>
            <a:r>
              <a:rPr lang="pt-BR" sz="2400" dirty="0"/>
              <a:t> como doença ocupacional.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b="1" dirty="0"/>
              <a:t>Burnout x </a:t>
            </a:r>
            <a:r>
              <a:rPr lang="pt-BR" sz="2400" b="1" dirty="0" err="1"/>
              <a:t>Boreout</a:t>
            </a:r>
            <a:r>
              <a:rPr lang="pt-BR" sz="2400" b="1" dirty="0"/>
              <a:t> = A diferença está nas causas. </a:t>
            </a:r>
          </a:p>
          <a:p>
            <a:pPr marL="0" indent="0" algn="just">
              <a:buNone/>
            </a:pPr>
            <a:r>
              <a:rPr lang="pt-BR" sz="2400" b="0" i="0" dirty="0">
                <a:solidFill>
                  <a:srgbClr val="040C28"/>
                </a:solidFill>
                <a:effectLst/>
              </a:rPr>
              <a:t>Enquanto o burnout é o resultado de sobrecarga de trabalho e acúmulo de funções, o </a:t>
            </a:r>
            <a:r>
              <a:rPr lang="pt-BR" sz="2400" b="0" i="0" dirty="0" err="1">
                <a:solidFill>
                  <a:srgbClr val="040C28"/>
                </a:solidFill>
                <a:effectLst/>
              </a:rPr>
              <a:t>boreout</a:t>
            </a:r>
            <a:r>
              <a:rPr lang="pt-BR" sz="2400" b="0" i="0" dirty="0">
                <a:solidFill>
                  <a:srgbClr val="040C28"/>
                </a:solidFill>
                <a:effectLst/>
              </a:rPr>
              <a:t> é resultado da monotonia e da falta de variedade na rotina</a:t>
            </a:r>
            <a:endParaRPr lang="pt-BR" sz="2400" b="1" dirty="0"/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52740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FA34FA-988D-8503-8598-59B86F15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CONSEQUÊNCIAS DO ASSÉDIO </a:t>
            </a:r>
            <a:r>
              <a:rPr lang="pt-BR" sz="4000" dirty="0" err="1">
                <a:solidFill>
                  <a:srgbClr val="FFFFFF"/>
                </a:solidFill>
              </a:rPr>
              <a:t>MORAl</a:t>
            </a:r>
            <a:r>
              <a:rPr lang="pt-BR" sz="4000" dirty="0">
                <a:solidFill>
                  <a:srgbClr val="FFFFFF"/>
                </a:solidFill>
              </a:rPr>
              <a:t>/SEXUAL NO CONTRATO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48B7DC-408F-B2AC-BE1F-C570A022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2024742"/>
            <a:ext cx="10398945" cy="4310743"/>
          </a:xfrm>
        </p:spPr>
        <p:txBody>
          <a:bodyPr anchor="ctr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FF0000"/>
                </a:solidFill>
              </a:rPr>
              <a:t>E SE O (A) ASSEDIADOR (A) FOR EMPREGADO (A)?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/>
              <a:t>Mudança de setor;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/>
              <a:t>Transferência para outra função; Alteração da jornada de trabalho;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/>
              <a:t>Dispensa por justa causa:</a:t>
            </a:r>
          </a:p>
          <a:p>
            <a:pPr marL="719138" indent="0" algn="l">
              <a:buNone/>
            </a:pPr>
            <a:r>
              <a:rPr lang="pt-BR" sz="1600" b="1" i="0" dirty="0">
                <a:effectLst/>
              </a:rPr>
              <a:t>Art. 482 </a:t>
            </a:r>
            <a:r>
              <a:rPr lang="pt-BR" sz="1600" b="0" i="0" dirty="0">
                <a:effectLst/>
              </a:rPr>
              <a:t>- Constituem justa causa para rescisão do contrato de trabalho pelo empregador:</a:t>
            </a:r>
          </a:p>
          <a:p>
            <a:pPr marL="719138" indent="0" algn="l">
              <a:buNone/>
            </a:pPr>
            <a:r>
              <a:rPr lang="pt-BR" sz="1600" b="1" i="0" dirty="0">
                <a:effectLst/>
              </a:rPr>
              <a:t>b)</a:t>
            </a:r>
            <a:r>
              <a:rPr lang="pt-BR" sz="1600" b="0" i="0" dirty="0">
                <a:effectLst/>
              </a:rPr>
              <a:t> incontinência de conduta ou mau procedimento</a:t>
            </a:r>
            <a:r>
              <a:rPr lang="pt-BR" sz="1400" b="0" i="0" dirty="0">
                <a:effectLst/>
                <a:latin typeface="Roboto" panose="02000000000000000000" pitchFamily="2" charset="0"/>
              </a:rPr>
              <a:t>;</a:t>
            </a:r>
          </a:p>
          <a:p>
            <a:pPr marL="719138" indent="0" algn="just">
              <a:buNone/>
            </a:pPr>
            <a:r>
              <a:rPr lang="pt-BR" sz="1600" b="1" i="0" dirty="0">
                <a:effectLst/>
              </a:rPr>
              <a:t>h)</a:t>
            </a:r>
            <a:r>
              <a:rPr lang="pt-BR" sz="1600" b="0" i="0" dirty="0">
                <a:effectLst/>
              </a:rPr>
              <a:t> ato de indisciplina ou de insubordinação;</a:t>
            </a:r>
          </a:p>
          <a:p>
            <a:pPr marL="719138" indent="0" algn="just">
              <a:buNone/>
            </a:pPr>
            <a:r>
              <a:rPr lang="pt-BR" sz="1600" b="1" i="0" dirty="0">
                <a:effectLst/>
              </a:rPr>
              <a:t>j)</a:t>
            </a:r>
            <a:r>
              <a:rPr lang="pt-BR" sz="1600" b="0" i="0" dirty="0">
                <a:effectLst/>
              </a:rPr>
              <a:t> ato lesivo da honra ou da boa fama praticado no serviço contra qualquer pessoa, ou ofensas físicas, nas mesmas condições, salvo em caso de legítima defesa, própria ou de outrem;</a:t>
            </a:r>
          </a:p>
          <a:p>
            <a:pPr marL="719138" indent="0" algn="just">
              <a:buNone/>
            </a:pPr>
            <a:r>
              <a:rPr lang="pt-BR" sz="1600" b="1" i="0" dirty="0">
                <a:effectLst/>
              </a:rPr>
              <a:t>k)</a:t>
            </a:r>
            <a:r>
              <a:rPr lang="pt-BR" sz="1600" b="0" i="0" dirty="0">
                <a:effectLst/>
              </a:rPr>
              <a:t> ato lesivo da honra ou da boa fama ou ofensas físicas praticadas contra o empregador e superiores hierárquicos, salvo em caso de legítima defesa, própria ou de outrem;</a:t>
            </a:r>
          </a:p>
          <a:p>
            <a:pPr marL="719138" indent="0" algn="just">
              <a:buNone/>
            </a:pPr>
            <a:endParaRPr lang="pt-BR" sz="1600" b="0" i="0" dirty="0">
              <a:effectLst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b="0" i="0" dirty="0">
                <a:effectLst/>
              </a:rPr>
              <a:t>Ressarcimento civil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10120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1C3B6A-4755-ED97-626F-A6A45862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O QUE O SINDICATO PODE FAZER?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8E6D7E-AE23-E28E-662E-5F27CFF0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2318196"/>
            <a:ext cx="10636281" cy="4334064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pt-BR" sz="2400" b="1" dirty="0"/>
              <a:t> Prevenção e Conscientização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Promoção de campanhas educativas sobre assédio moral e sexual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Realização de palestras e workshops para informar trabalhadores sobre seus direitos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Distribuição de materiais informativos sobre como identificar e denunciar casos de assédio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Inclusão do tema em boletins e comunicações sindicais</a:t>
            </a:r>
          </a:p>
          <a:p>
            <a:r>
              <a:rPr lang="pt-BR" sz="2400" dirty="0"/>
              <a:t> Fiscalização constante da CIPA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40908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7ADBEB-2E10-1765-11DC-C6DBC049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O QUE O SINDICATO PODE FAZER?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B209C1-EEB5-D5C8-0598-E9C34851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9" y="2318196"/>
            <a:ext cx="10471162" cy="3993393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eriod" startAt="2"/>
            </a:pPr>
            <a:r>
              <a:rPr lang="pt-BR" b="1" dirty="0"/>
              <a:t>Suporte às Vítimas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Oferecimento de apoio jurídico especializado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Disponibilização de canais seguros para denúncias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Acompanhamento psicológico através de parcerias com profissionais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Orientação sobre procedimentos de denúncia e documentação de casos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2810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B07826-AA7E-407E-4607-4D2C3F06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CONSIDERAÇÕES INICIAIS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BE19A-C8DA-F23A-C89B-ED1BE8CF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u="sng" dirty="0">
                <a:solidFill>
                  <a:srgbClr val="FF0000"/>
                </a:solidFill>
              </a:rPr>
              <a:t>PROBLEMA DE GÊNERO –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1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49% das mulheres brasileiras estão preocupadas</a:t>
            </a:r>
            <a:r>
              <a:rPr lang="pt-BR" sz="1800" b="0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pt-BR" sz="1800" b="1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com a própria segurança no trabalho, durante o trajeto ou em viagens profissionais </a:t>
            </a:r>
            <a:endParaRPr lang="pt-BR" sz="1800" b="1" dirty="0">
              <a:solidFill>
                <a:srgbClr val="1F2123"/>
              </a:solidFill>
              <a:highlight>
                <a:srgbClr val="FFFFFF"/>
              </a:highlight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40% das mulheres brasileiras relatam já ter sofrido </a:t>
            </a:r>
            <a:r>
              <a:rPr lang="pt-BR" sz="1800" b="1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assédio sexual no trabalho</a:t>
            </a:r>
            <a:r>
              <a:rPr lang="pt-BR" sz="1800" b="0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. Desse grupo, </a:t>
            </a:r>
            <a:r>
              <a:rPr lang="pt-BR" sz="1800" b="1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60% afirmaram que não reportaram</a:t>
            </a:r>
            <a:r>
              <a:rPr lang="pt-BR" sz="1800" b="0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 o ocorrido.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1" i="0" dirty="0">
                <a:solidFill>
                  <a:srgbClr val="1F2123"/>
                </a:solidFill>
                <a:effectLst/>
                <a:highlight>
                  <a:srgbClr val="FFFFFF"/>
                </a:highlight>
              </a:rPr>
              <a:t>Mulheres sofrem cinco vezes mais assédio sexual no trabalho do que os homens </a:t>
            </a:r>
            <a:endParaRPr lang="pt-BR" sz="1800" b="1" dirty="0">
              <a:solidFill>
                <a:srgbClr val="1F2123"/>
              </a:solidFill>
              <a:highlight>
                <a:srgbClr val="FFFFFF"/>
              </a:highlight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1" dirty="0"/>
              <a:t>31% das mulheres relatam já terem sofrido assédio moral no trabalho</a:t>
            </a:r>
            <a:r>
              <a:rPr lang="pt-BR" sz="1800" dirty="0"/>
              <a:t>, enquanto para os homens o patamar é de 22%.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450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4EF49F-F947-F2DE-8E43-12F85704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O QUE O SINDICATO PODE FAZER?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C17241-72AE-1962-6CD0-5B466BFF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973766"/>
            <a:ext cx="10636280" cy="4589695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eriod" startAt="3"/>
            </a:pPr>
            <a:r>
              <a:rPr lang="pt-BR" b="1" dirty="0"/>
              <a:t>Negociação Coletiva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Inclusão de cláusulas específicas sobre prevenção e combate ao assédio nas convenções coletivas - </a:t>
            </a:r>
            <a:r>
              <a:rPr lang="pt-BR" sz="2800" dirty="0"/>
              <a:t>obrigação das empresas educarem/conscientizarem os gestores e empregados e de criarem canais efetivos de denúncia; </a:t>
            </a: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Negociação de protocolos de prevenção e investigação com as empresas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Estabelecimento de comissões paritárias para tratar denúncias, com representante sindicais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Definição de medidas disciplinares para casos comprovados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92364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A2C46D-38BF-7555-D579-42DAB968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pt-BR" sz="4000"/>
              <a:t>O QUE O SINDICATO PODE FAZER?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7EB0CF-D6DF-11C2-8B92-12176CB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pPr algn="just">
              <a:buFont typeface="+mj-lt"/>
              <a:buAutoNum type="arabicPeriod" startAt="4"/>
            </a:pPr>
            <a:r>
              <a:rPr lang="pt-BR" b="1" dirty="0"/>
              <a:t>Fiscalização e Monitoramento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Acompanhamento do ambiente de trabalho através dos dirigentes sindicais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Realização de pesquisas para mapear ocorrências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u="sng" dirty="0"/>
              <a:t>Monitoramento do cumprimento de acordos </a:t>
            </a:r>
            <a:r>
              <a:rPr lang="pt-BR" dirty="0"/>
              <a:t>e protocolos</a:t>
            </a:r>
          </a:p>
          <a:p>
            <a:pPr marL="0" indent="0" algn="just">
              <a:buNone/>
            </a:pPr>
            <a:r>
              <a:rPr lang="pt-BR" dirty="0"/>
              <a:t>• Fiscalizar os canais de denúncia das empresas, solicitando acompanhamento regular</a:t>
            </a:r>
          </a:p>
          <a:p>
            <a:endParaRPr lang="pt-BR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DF10B5-E720-290A-B7DE-6ECAB466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O QUE O SINDICATO PODE FAZER?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4AD7E-8769-A986-988E-6FBF95BA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5. Representação Coletiva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Ajuizamento de ações coletivas em casos recorrentes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Mediação de conflitos entre trabalhadores e empresas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Atuação como assistente em processos individuais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Denúncia pública de casos graves e recorrentes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Emissão de </a:t>
            </a:r>
            <a:r>
              <a:rPr lang="pt-BR" dirty="0" err="1"/>
              <a:t>CATs</a:t>
            </a:r>
            <a:r>
              <a:rPr lang="pt-BR" dirty="0"/>
              <a:t> em caso de adoecimentos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33497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85A0D7-F62C-494E-C412-E6A25B56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O QUE O SINDICATO PODE FAZER?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C8D78E-E1CC-EBCC-B8AB-F938F8F0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b="1"/>
              <a:t>6. Capacitação de Dirigentes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/>
              <a:t>Formação específica sobre assédio moral e sexual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/>
              <a:t>Treinamento para identificação e documentação de casos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/>
              <a:t>Preparação para acolhimento adequado das vítimas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/>
              <a:t>Atualização sobre legislação e jurisprudência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93001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813956-71A5-836F-13F7-15D5C3B0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O QUE O SINDICATO PODE FAZER?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3B5FE1-D2D9-C467-DC92-7D04CE3F4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7. Políticas Internas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Criação de comissões ou secretarias específicas sobre o tema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Estabelecimento de protocolos internos de atendimento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Manutenção de registros e estatísticas sobre casos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Avaliação periódica das ações implementadas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61569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8DCFEB-92E6-344B-836F-989B5454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 QUE O SINDICATO PODE FAZER?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2F9F88-88DA-542B-A380-02B2DED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b="1" dirty="0"/>
              <a:t>8. Comunicação Estratégica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Divulgação de casos bem-sucedidos de enfrentamento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Campanhas de sensibilização da sociedade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Uso de redes sociais para ampliar alcance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Produção de conteúdo informativo acessível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98512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D1F8BE-56ED-5B73-AA7C-D92F8BFDD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pt-BR" sz="4000" dirty="0">
                <a:solidFill>
                  <a:schemeClr val="bg2"/>
                </a:solidFill>
              </a:rPr>
              <a:t>OBRIGADA!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9C379B-F12E-DCDA-7D7A-AC03B3571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95800"/>
            <a:ext cx="9512519" cy="1280532"/>
          </a:xfrm>
        </p:spPr>
        <p:txBody>
          <a:bodyPr>
            <a:normAutofit/>
          </a:bodyPr>
          <a:lstStyle/>
          <a:p>
            <a:endParaRPr lang="pt-BR" sz="1800" dirty="0"/>
          </a:p>
          <a:p>
            <a:r>
              <a:rPr lang="pt-BR" sz="2800" dirty="0"/>
              <a:t>Viviann.mattos@mpt.mp.br</a:t>
            </a:r>
          </a:p>
        </p:txBody>
      </p:sp>
    </p:spTree>
    <p:extLst>
      <p:ext uri="{BB962C8B-B14F-4D97-AF65-F5344CB8AC3E}">
        <p14:creationId xmlns:p14="http://schemas.microsoft.com/office/powerpoint/2010/main" val="5059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88D6BC-480B-7795-8F38-D16B48D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ASSÉDIO MORAL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015A0CAC-BCDE-4946-0FDF-88AF4B01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7" y="1885278"/>
            <a:ext cx="10246544" cy="4678183"/>
          </a:xfrm>
        </p:spPr>
        <p:txBody>
          <a:bodyPr anchor="ctr"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FF0000"/>
                </a:solidFill>
              </a:rPr>
              <a:t>O QUE É? Doutrina X OIT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200" dirty="0">
                <a:effectLst/>
                <a:ea typeface="Times New Roman" panose="02020603050405020304" pitchFamily="18" charset="0"/>
              </a:rPr>
              <a:t>Para </a:t>
            </a:r>
            <a:r>
              <a:rPr lang="pt-BR" sz="2200" b="1" dirty="0">
                <a:effectLst/>
                <a:ea typeface="Times New Roman" panose="02020603050405020304" pitchFamily="18" charset="0"/>
              </a:rPr>
              <a:t>Marie-France Hirigoyen</a:t>
            </a:r>
            <a:r>
              <a:rPr lang="pt-BR" sz="2200" dirty="0">
                <a:effectLst/>
                <a:ea typeface="Times New Roman" panose="02020603050405020304" pitchFamily="18" charset="0"/>
              </a:rPr>
              <a:t>, o assédio moral no trabalho é definido como qualquer conduta abusiva (gesto, palavra, comportamento, atitude...) que atente, </a:t>
            </a:r>
            <a:r>
              <a:rPr lang="pt-BR" sz="2200" b="1" u="sng" dirty="0">
                <a:effectLst/>
                <a:ea typeface="Times New Roman" panose="02020603050405020304" pitchFamily="18" charset="0"/>
              </a:rPr>
              <a:t>por sua repetição ou sistematização</a:t>
            </a:r>
            <a:r>
              <a:rPr lang="pt-BR" sz="2200" dirty="0">
                <a:effectLst/>
                <a:ea typeface="Times New Roman" panose="02020603050405020304" pitchFamily="18" charset="0"/>
              </a:rPr>
              <a:t>, contra a dignidade ou integridade psíquica ou física de uma pessoa, ameaçando seu emprego ou degradando o clima de trabalho.</a:t>
            </a:r>
            <a:endParaRPr lang="pt-BR" sz="2200" dirty="0"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200" b="1" dirty="0">
                <a:ea typeface="Times New Roman" panose="02020603050405020304" pitchFamily="18" charset="0"/>
              </a:rPr>
              <a:t>Convenção 190 da OIT – </a:t>
            </a:r>
          </a:p>
          <a:p>
            <a:pPr marL="174625" indent="0" algn="just">
              <a:buNone/>
            </a:pPr>
            <a:r>
              <a:rPr lang="pt-BR" sz="1800" b="1" dirty="0">
                <a:ea typeface="Times New Roman" panose="02020603050405020304" pitchFamily="18" charset="0"/>
              </a:rPr>
              <a:t>Art. 1º, a</a:t>
            </a:r>
            <a:r>
              <a:rPr lang="pt-BR" sz="1800" dirty="0">
                <a:ea typeface="Times New Roman" panose="02020603050405020304" pitchFamily="18" charset="0"/>
              </a:rPr>
              <a:t> - </a:t>
            </a:r>
            <a:r>
              <a:rPr lang="pt-BR" sz="1800" dirty="0"/>
              <a:t> termo "violência e assédio" no mundo do trabalho refere-se a um conjunto de comportamentos e práticas inaceitáveis, ou de suas ameaças, </a:t>
            </a:r>
            <a:r>
              <a:rPr lang="pt-BR" sz="1800" b="1" u="sng" dirty="0"/>
              <a:t>DE OCORRÊNCIA ÚNICA OU REPETIDA</a:t>
            </a:r>
            <a:r>
              <a:rPr lang="pt-BR" sz="1800" dirty="0"/>
              <a:t>, que visem, causem, ou sejam susceptíveis de causar dano físico, psicológico, sexual ou econômico, e inclui a violência e o assédio com base no gênero;</a:t>
            </a:r>
          </a:p>
          <a:p>
            <a:pPr marL="180975" indent="0" algn="just">
              <a:buNone/>
            </a:pPr>
            <a:r>
              <a:rPr lang="pt-BR" sz="1800" b="1" dirty="0">
                <a:ea typeface="Times New Roman" panose="02020603050405020304" pitchFamily="18" charset="0"/>
              </a:rPr>
              <a:t>Art. 2º - </a:t>
            </a:r>
            <a:r>
              <a:rPr lang="pt-BR" sz="1800" dirty="0">
                <a:ea typeface="Times New Roman" panose="02020603050405020304" pitchFamily="18" charset="0"/>
              </a:rPr>
              <a:t>A presente Convenção protege os trabalhadores e outras pessoas no </a:t>
            </a:r>
            <a:r>
              <a:rPr lang="pt-BR" sz="1800" b="1" u="sng" dirty="0">
                <a:ea typeface="Times New Roman" panose="02020603050405020304" pitchFamily="18" charset="0"/>
              </a:rPr>
              <a:t>MUNDO DO TRABALHO</a:t>
            </a:r>
            <a:r>
              <a:rPr lang="pt-BR" sz="1800" dirty="0">
                <a:ea typeface="Times New Roman" panose="02020603050405020304" pitchFamily="18" charset="0"/>
              </a:rPr>
              <a:t>, incluindo os trabalhadores tal como definido pela legislação e prática nacional, bem como as pessoas que trabalham independentemente do seu estatuto contratual, as pessoas em formação, incluindo os estagiários e aprendizes, os trabalhadores cujo emprego foi rescindido, os voluntários, as pessoas à procura de emprego e os candidatos a emprego, e os indivíduos que exercem autoridade, deveres ou responsabilidades de um empregador.</a:t>
            </a:r>
            <a:endParaRPr lang="pt-BR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562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76B83A-78F4-E4CA-6861-BED58834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ASSÉDIO MORAL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4D7248-74A4-BD41-F19E-80A0FD0F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342900"/>
            <a:ext cx="7220730" cy="6263640"/>
          </a:xfrm>
        </p:spPr>
        <p:txBody>
          <a:bodyPr anchor="ctr">
            <a:normAutofit/>
          </a:bodyPr>
          <a:lstStyle/>
          <a:p>
            <a:pPr marL="0" indent="266700" algn="just"/>
            <a:r>
              <a:rPr lang="pt-BR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 que </a:t>
            </a:r>
            <a:r>
              <a:rPr lang="pt-BR" sz="2400" b="1" i="1" u="sng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caracteriza</a:t>
            </a:r>
            <a:r>
              <a:rPr lang="pt-BR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o  assédio moral, é o </a:t>
            </a:r>
            <a:r>
              <a:rPr lang="pt-BR" sz="24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tratamento vexatório, constrangedor ou humilhante</a:t>
            </a:r>
            <a:r>
              <a:rPr lang="pt-BR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, infligido ao trabalhador, por meio de insinuações, ameaças, insultos, isolamento, ou empecilhos ao adequado desempenho de tarefas.</a:t>
            </a:r>
          </a:p>
          <a:p>
            <a:pPr marL="0" indent="266700" algn="just" fontAlgn="base"/>
            <a:r>
              <a:rPr lang="pt-BR" sz="2400" dirty="0">
                <a:effectLst/>
                <a:ea typeface="Times New Roman" panose="02020603050405020304" pitchFamily="18" charset="0"/>
              </a:rPr>
              <a:t>A intensificação do assédio pode levar ao ISOLAMENTO DA VÍTIMA, como forma de autoproteção, o que, posteriormente, a faz ser considerada pelos próprios colegas como antissociais e sem espírito de cooperação. </a:t>
            </a:r>
          </a:p>
          <a:p>
            <a:pPr marL="0" indent="266700" algn="just" fontAlgn="base"/>
            <a:r>
              <a:rPr lang="pt-BR" sz="2400" b="1" dirty="0">
                <a:effectLst/>
                <a:ea typeface="Times New Roman" panose="02020603050405020304" pitchFamily="18" charset="0"/>
              </a:rPr>
              <a:t>Trata-se de agressão psicológica ou sofrimento invisível imposto ao trabalhador, que se concretiza em uma INVASÃO PROGRESSIVA no seu território psíquico. 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2583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CA2C64-2D54-8E6B-B3E1-2EB45038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– Elementos Constitutivos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1A23FF-38EA-AA74-6A84-CA59C09A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796143"/>
            <a:ext cx="10636280" cy="4205412"/>
          </a:xfrm>
        </p:spPr>
        <p:txBody>
          <a:bodyPr anchor="ctr">
            <a:normAutofit/>
          </a:bodyPr>
          <a:lstStyle/>
          <a:p>
            <a:pPr indent="540385" algn="just" fontAlgn="base"/>
            <a:r>
              <a:rPr lang="pt-BR" sz="2000" b="1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Elemento TELEOLÓGICO = </a:t>
            </a:r>
            <a:r>
              <a:rPr lang="pt-BR" sz="2000" i="1" u="sng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Para a configuração do assédio moral é necessária a intenção de humilhar, prejudicar, assediar?</a:t>
            </a:r>
            <a:endParaRPr lang="pt-BR" sz="2000" u="sng" dirty="0">
              <a:effectLst/>
              <a:ea typeface="Times New Roman" panose="02020603050405020304" pitchFamily="18" charset="0"/>
            </a:endParaRPr>
          </a:p>
          <a:p>
            <a:pPr indent="540385" algn="just" fontAlgn="base"/>
            <a:r>
              <a:rPr lang="pt-B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Há divergência na doutrina quanto ao caráter OBJETIVO ou SUBJETIVO do assédio moral. Ou seja: o assediador precisa ter a intenção de ofender, humilhar, prejudicar? Ou basta o resultado.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indent="540385" algn="just" fontAlgn="base"/>
            <a:r>
              <a:rPr lang="pt-B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 Convenção 190 da OIT considera o caráter OBJETIVO do assédio moral, dispensando o </a:t>
            </a:r>
            <a:r>
              <a:rPr lang="pt-BR" sz="2000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animus</a:t>
            </a:r>
            <a:r>
              <a:rPr lang="pt-B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de assediar. Basta que a conduta tenha POTENCIAL danoso:</a:t>
            </a:r>
            <a:endParaRPr lang="pt-BR" sz="2000" dirty="0">
              <a:ea typeface="Times New Roman" panose="02020603050405020304" pitchFamily="18" charset="0"/>
            </a:endParaRPr>
          </a:p>
          <a:p>
            <a:pPr indent="0" algn="just" fontAlgn="base">
              <a:buNone/>
            </a:pPr>
            <a:r>
              <a:rPr lang="pt-B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Art. 1º da Convenção 190 – “... conjunto de comportamentos e práticas inaceitáveis, ou ameaças de tais comportamentos e práticas, que se manifestam apenas uma vez ou repetidamente, </a:t>
            </a:r>
            <a:r>
              <a:rPr lang="pt-BR" sz="2000" b="1" u="sng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que objetivam causar, causam ou são suscetíveis de causar</a:t>
            </a:r>
            <a:r>
              <a:rPr lang="pt-B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danos físicos, psicológicos, sexuais ou econômicos, incluída a violência e o assédio em razão de gênero.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4162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525B68-9152-6102-29B4-2410B531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 dirty="0"/>
              <a:t>ASSÉDIO MORAL –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ECE7FF-7D44-BF8F-93D2-7A91B073A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405894"/>
            <a:ext cx="6400800" cy="3950086"/>
          </a:xfrm>
        </p:spPr>
        <p:txBody>
          <a:bodyPr anchor="t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0000"/>
                </a:solidFill>
              </a:rPr>
              <a:t>INTERPESSOAL </a:t>
            </a:r>
            <a:r>
              <a:rPr lang="pt-BR" sz="2000" b="1" dirty="0"/>
              <a:t>- </a:t>
            </a:r>
            <a:r>
              <a:rPr lang="pt-BR" sz="2000" dirty="0"/>
              <a:t>é o assédio moral praticado em relação a </a:t>
            </a:r>
            <a:r>
              <a:rPr lang="pt-BR" sz="2000" b="1" dirty="0"/>
              <a:t>alvos específicos</a:t>
            </a:r>
            <a:r>
              <a:rPr lang="pt-BR" sz="2000" dirty="0"/>
              <a:t>, geralmente entre dois indivíduos ou entre um grupo e um indivíduo, com a finalidade de prejudicar, principalmente estimular pedidos de demissão por parte das vítimas ou ainda motivar transferências, mudanças de cargo e alterações nas condições de trabalho.</a:t>
            </a:r>
          </a:p>
          <a:p>
            <a:pPr marL="174625" indent="0" algn="just">
              <a:buNone/>
            </a:pPr>
            <a:r>
              <a:rPr lang="pt-BR" sz="2000" b="1" dirty="0"/>
              <a:t>EX: 1- </a:t>
            </a:r>
            <a:r>
              <a:rPr lang="pt-BR" sz="2000" dirty="0"/>
              <a:t>Líder que isola funcionário em uma sala, sem contato com outros funcionários e sem atribuição de qualquer atividade, com a intenção de que ele peça demissão; </a:t>
            </a:r>
            <a:r>
              <a:rPr lang="pt-BR" sz="2000" b="1" dirty="0"/>
              <a:t>2</a:t>
            </a:r>
            <a:r>
              <a:rPr lang="pt-BR" sz="2000" dirty="0"/>
              <a:t>-Gerente que trata subordinados específicos aos gritos e xingamentos diariamente.</a:t>
            </a:r>
          </a:p>
          <a:p>
            <a:pPr marL="174625" indent="0">
              <a:buNone/>
            </a:pPr>
            <a:endParaRPr lang="pt-BR" sz="1700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gressão verbal no ambiente de trabalho pode gerar dispensa por justa causa  | Jusbrasil">
            <a:extLst>
              <a:ext uri="{FF2B5EF4-FFF2-40B4-BE49-F238E27FC236}">
                <a16:creationId xmlns:a16="http://schemas.microsoft.com/office/drawing/2014/main" id="{053DA80A-309A-DD97-6B07-1C310FC4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195563"/>
            <a:ext cx="4170530" cy="44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5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45C72A-CBB7-D29B-BE77-5CF74FCF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-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81C86B-AE72-129C-5258-D65C67BE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400" b="1" dirty="0"/>
              <a:t>VERTICAL – </a:t>
            </a:r>
            <a:r>
              <a:rPr lang="pt-BR" sz="2400" dirty="0"/>
              <a:t>Quando há hierarquia entre assediador (a) e assediado (s).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b="1" dirty="0"/>
              <a:t>VERTICAL DESCENDENTE </a:t>
            </a:r>
            <a:r>
              <a:rPr lang="pt-BR" sz="2400" dirty="0"/>
              <a:t>– quando praticado pelo superior hierárquico da vítima ou vítimas.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b="1" dirty="0"/>
              <a:t>VERTICAL ASCENDENTE </a:t>
            </a:r>
            <a:r>
              <a:rPr lang="pt-BR" sz="2400" dirty="0"/>
              <a:t>– quando praticado pelos subordinados contra o superior hierárquico.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b="1" dirty="0">
                <a:ea typeface="Times New Roman" panose="02020603050405020304" pitchFamily="18" charset="0"/>
              </a:rPr>
              <a:t>HORIZONTAL - 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É o assédio cometido pelos próprios COLEGAS da vítima que fazem, por exemplo, piadas de mau gosto ou o expõem a situações humilhantes</a:t>
            </a:r>
            <a:r>
              <a:rPr lang="pt-BR" sz="2400" i="1" dirty="0">
                <a:effectLst/>
                <a:ea typeface="Times New Roman" panose="02020603050405020304" pitchFamily="18" charset="0"/>
              </a:rPr>
              <a:t>. 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81554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149B93-EEB0-C9ED-6506-E75CF0E7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ASSÉDIO MORAL - Espécies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E6D9D1-ABBC-2F35-BDD4-3BE408F2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FF0000"/>
                </a:solidFill>
              </a:rPr>
              <a:t>ORGANIZACIONAL/INSTITUCIONAL - </a:t>
            </a:r>
            <a:r>
              <a:rPr lang="pt-BR" sz="2000" dirty="0"/>
              <a:t>é o assédio moral adotado pela empregadora como </a:t>
            </a:r>
            <a:r>
              <a:rPr lang="pt-BR" sz="2000" b="1" dirty="0"/>
              <a:t>forma de GESTÃO</a:t>
            </a:r>
            <a:r>
              <a:rPr lang="pt-BR" sz="2000" dirty="0"/>
              <a:t>. A empregadora se vale de condutas abusivas, geralmente ameaças da perda do emprego, que podem ou não ser agregadas de outras condutas humilhantes, agressivas e vexatórias, para fazer com que os empregados </a:t>
            </a:r>
            <a:r>
              <a:rPr lang="pt-BR" sz="2000" b="1" dirty="0"/>
              <a:t>se engajem na política</a:t>
            </a:r>
            <a:r>
              <a:rPr lang="pt-BR" sz="2000" dirty="0"/>
              <a:t> de metas e procedimentos da empresa. </a:t>
            </a:r>
          </a:p>
          <a:p>
            <a:pPr marL="174625" indent="0" algn="just">
              <a:lnSpc>
                <a:spcPct val="100000"/>
              </a:lnSpc>
              <a:buNone/>
            </a:pPr>
            <a:r>
              <a:rPr lang="pt-BR" sz="2000" dirty="0"/>
              <a:t>O assédio moral organizacional se caracteriza pela </a:t>
            </a:r>
            <a:r>
              <a:rPr lang="pt-BR" sz="2000" b="1" dirty="0"/>
              <a:t>gestão pelo estresse, ou gestão pelo terror.</a:t>
            </a:r>
          </a:p>
          <a:p>
            <a:pPr marL="174625" indent="0" algn="just">
              <a:lnSpc>
                <a:spcPct val="100000"/>
              </a:lnSpc>
              <a:buNone/>
            </a:pPr>
            <a:r>
              <a:rPr lang="pt-BR" sz="2000" b="1" dirty="0"/>
              <a:t>EX: </a:t>
            </a:r>
            <a:r>
              <a:rPr lang="pt-BR" sz="2000" dirty="0"/>
              <a:t>Exigência do pagamento de “prendas” aos menos produtivos (realizem flexões de braço, vistam fantasias, dancem em cima de mesas; recebam um troféu depreciativo - troféu tartaruga, troféu abacaxi), combinado com a premiação aos mais efetivos;</a:t>
            </a:r>
          </a:p>
        </p:txBody>
      </p:sp>
    </p:spTree>
    <p:extLst>
      <p:ext uri="{BB962C8B-B14F-4D97-AF65-F5344CB8AC3E}">
        <p14:creationId xmlns:p14="http://schemas.microsoft.com/office/powerpoint/2010/main" val="453535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511aacd-8b6e-4fe1-8773-9724e26e88a3}" enabled="0" method="" siteId="{d511aacd-8b6e-4fe1-8773-9724e26e88a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3243</Words>
  <Application>Microsoft Office PowerPoint</Application>
  <PresentationFormat>Widescreen</PresentationFormat>
  <Paragraphs>202</Paragraphs>
  <Slides>36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Roboto</vt:lpstr>
      <vt:lpstr>Times New Roman</vt:lpstr>
      <vt:lpstr>Wingdings</vt:lpstr>
      <vt:lpstr>Tema do Office</vt:lpstr>
      <vt:lpstr>SINDICATOS  E O COMBATE AO ASSÉDIO MORAL E SEXUAL NAS RELAÇÕES DE TRABALHO</vt:lpstr>
      <vt:lpstr>CONSIDERAÇÕES INICIAIS</vt:lpstr>
      <vt:lpstr>CONSIDERAÇÕES INICIAIS</vt:lpstr>
      <vt:lpstr>ASSÉDIO MORAL</vt:lpstr>
      <vt:lpstr>ASSÉDIO MORAL</vt:lpstr>
      <vt:lpstr>ASSÉDIO MORAL – Elementos Constitutivos</vt:lpstr>
      <vt:lpstr>ASSÉDIO MORAL – Espécies</vt:lpstr>
      <vt:lpstr>ASSÉDIO MORAL - Espécies</vt:lpstr>
      <vt:lpstr>ASSÉDIO MORAL - Espécies</vt:lpstr>
      <vt:lpstr>ASSÉDIO MORAL - Espécies</vt:lpstr>
      <vt:lpstr>ASSÉDIO MORAL - Espécies</vt:lpstr>
      <vt:lpstr>ASSÉDIO MORAL - Espécies</vt:lpstr>
      <vt:lpstr>ASSÉDIO MORAL - Derivações</vt:lpstr>
      <vt:lpstr>ASSÉDIO MORAL - Derivações</vt:lpstr>
      <vt:lpstr>ASSÉDIO MORAL - Derivações</vt:lpstr>
      <vt:lpstr>ASSÉDIO MORAL - Derivações</vt:lpstr>
      <vt:lpstr>ASSÉDIO MORAL - Derivações</vt:lpstr>
      <vt:lpstr>ASSÉDIO MORAL - Derivações</vt:lpstr>
      <vt:lpstr>ASSÉDIO SEXUAL</vt:lpstr>
      <vt:lpstr>ASSÉDIO SEXUAL</vt:lpstr>
      <vt:lpstr>ASSÉDIO SEXUAL - Espécies</vt:lpstr>
      <vt:lpstr>ASSÉDIO SEXUAL - Espécies</vt:lpstr>
      <vt:lpstr>ASSÉDIO SEXUAL - Espécies</vt:lpstr>
      <vt:lpstr>CONSEQUÊNCIAS DO ASSÉDIO MORAL  E SEXUAL NO CONTRATO</vt:lpstr>
      <vt:lpstr>CONSEQUÊNCIAS DO ASSÉDIO MORAL  E SEXUAL NO CONTRATO</vt:lpstr>
      <vt:lpstr>CONSEQUÊNCIAS DO ASSÉDIO MORAL  E SEXUAL NO CONTRATO</vt:lpstr>
      <vt:lpstr>CONSEQUÊNCIAS DO ASSÉDIO MORAl/SEXUAL NO CONTRATO</vt:lpstr>
      <vt:lpstr>O QUE O SINDICATO PODE FAZER?</vt:lpstr>
      <vt:lpstr>O QUE O SINDICATO PODE FAZER?</vt:lpstr>
      <vt:lpstr>O QUE O SINDICATO PODE FAZER?</vt:lpstr>
      <vt:lpstr>O QUE O SINDICATO PODE FAZER?</vt:lpstr>
      <vt:lpstr>O QUE O SINDICATO PODE FAZER?</vt:lpstr>
      <vt:lpstr>O QUE O SINDICATO PODE FAZER?</vt:lpstr>
      <vt:lpstr>O QUE O SINDICATO PODE FAZER?</vt:lpstr>
      <vt:lpstr>O QUE O SINDICATO PODE FAZER?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Cristina Gerhardt Benedetti</dc:creator>
  <cp:lastModifiedBy>Viviann Brito Mattos</cp:lastModifiedBy>
  <cp:revision>40</cp:revision>
  <dcterms:created xsi:type="dcterms:W3CDTF">2024-07-24T14:37:09Z</dcterms:created>
  <dcterms:modified xsi:type="dcterms:W3CDTF">2025-03-20T15:16:12Z</dcterms:modified>
</cp:coreProperties>
</file>