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drawings/drawing1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drawings/drawing2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50" r:id="rId2"/>
    <p:sldId id="506" r:id="rId3"/>
    <p:sldId id="512" r:id="rId4"/>
    <p:sldId id="504" r:id="rId5"/>
    <p:sldId id="510" r:id="rId6"/>
    <p:sldId id="520" r:id="rId7"/>
    <p:sldId id="521" r:id="rId8"/>
    <p:sldId id="513" r:id="rId9"/>
    <p:sldId id="514" r:id="rId10"/>
    <p:sldId id="515" r:id="rId11"/>
    <p:sldId id="516" r:id="rId12"/>
    <p:sldId id="517" r:id="rId13"/>
    <p:sldId id="518" r:id="rId14"/>
    <p:sldId id="505" r:id="rId15"/>
    <p:sldId id="495" r:id="rId16"/>
    <p:sldId id="497" r:id="rId17"/>
    <p:sldId id="496" r:id="rId18"/>
    <p:sldId id="503" r:id="rId19"/>
    <p:sldId id="522" r:id="rId20"/>
    <p:sldId id="507" r:id="rId21"/>
    <p:sldId id="498" r:id="rId22"/>
    <p:sldId id="499" r:id="rId23"/>
    <p:sldId id="508" r:id="rId24"/>
    <p:sldId id="519" r:id="rId25"/>
    <p:sldId id="500" r:id="rId26"/>
    <p:sldId id="501" r:id="rId27"/>
    <p:sldId id="509" r:id="rId28"/>
    <p:sldId id="502" r:id="rId29"/>
    <p:sldId id="343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74" autoAdjust="0"/>
    <p:restoredTop sz="94660"/>
  </p:normalViewPr>
  <p:slideViewPr>
    <p:cSldViewPr snapToGrid="0">
      <p:cViewPr varScale="1">
        <p:scale>
          <a:sx n="94" d="100"/>
          <a:sy n="94" d="100"/>
        </p:scale>
        <p:origin x="56" y="6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4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Planilha1!$G$26</c:f>
              <c:strCache>
                <c:ptCount val="1"/>
                <c:pt idx="0">
                  <c:v>Importação</c:v>
                </c:pt>
              </c:strCache>
            </c:strRef>
          </c:tx>
          <c:spPr>
            <a:ln w="28575" cap="rnd" cmpd="sng" algn="ctr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Planilha1!$F$27:$F$43</c:f>
              <c:numCache>
                <c:formatCode>0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Planilha1!$G$27:$G$43</c:f>
              <c:numCache>
                <c:formatCode>_(* #,##0.00_);_(* \(#,##0.00\);_(* "-"??_);_(@_)</c:formatCode>
                <c:ptCount val="17"/>
                <c:pt idx="0">
                  <c:v>25.619467651000001</c:v>
                </c:pt>
                <c:pt idx="1">
                  <c:v>20.027835507999999</c:v>
                </c:pt>
                <c:pt idx="2">
                  <c:v>27.037850446</c:v>
                </c:pt>
                <c:pt idx="3">
                  <c:v>33.972500908000001</c:v>
                </c:pt>
                <c:pt idx="4">
                  <c:v>32.482813303</c:v>
                </c:pt>
                <c:pt idx="5">
                  <c:v>36.016223695999997</c:v>
                </c:pt>
                <c:pt idx="6">
                  <c:v>35.015210707000001</c:v>
                </c:pt>
                <c:pt idx="7">
                  <c:v>26.480395047999998</c:v>
                </c:pt>
                <c:pt idx="8">
                  <c:v>23.816439861999999</c:v>
                </c:pt>
                <c:pt idx="9">
                  <c:v>27.809786078999998</c:v>
                </c:pt>
                <c:pt idx="10">
                  <c:v>32.831387702999997</c:v>
                </c:pt>
                <c:pt idx="11">
                  <c:v>34.774253639999998</c:v>
                </c:pt>
                <c:pt idx="12">
                  <c:v>27.875749399</c:v>
                </c:pt>
                <c:pt idx="13">
                  <c:v>39.385250784999997</c:v>
                </c:pt>
                <c:pt idx="14">
                  <c:v>51.304351541999999</c:v>
                </c:pt>
                <c:pt idx="15">
                  <c:v>37.958896967999998</c:v>
                </c:pt>
                <c:pt idx="16">
                  <c:v>40.652417454999998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4C-484D-A3E1-AE5CDC222904}"/>
            </c:ext>
          </c:extLst>
        </c:ser>
        <c:ser>
          <c:idx val="1"/>
          <c:order val="1"/>
          <c:tx>
            <c:strRef>
              <c:f>Planilha1!$H$26</c:f>
              <c:strCache>
                <c:ptCount val="1"/>
                <c:pt idx="0">
                  <c:v>Exportação</c:v>
                </c:pt>
              </c:strCache>
            </c:strRef>
          </c:tx>
          <c:spPr>
            <a:ln w="28575" cap="rnd" cmpd="sng" algn="ctr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Planilha1!$F$27:$F$43</c:f>
              <c:numCache>
                <c:formatCode>0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Planilha1!$H$27:$H$43</c:f>
              <c:numCache>
                <c:formatCode>_(* #,##0.00_);_(* \(#,##0.00\);_(* "-"??_);_(@_)</c:formatCode>
                <c:ptCount val="17"/>
                <c:pt idx="0">
                  <c:v>26.547483489000001</c:v>
                </c:pt>
                <c:pt idx="1">
                  <c:v>15.598663461999999</c:v>
                </c:pt>
                <c:pt idx="2">
                  <c:v>19.300479652</c:v>
                </c:pt>
                <c:pt idx="3">
                  <c:v>25.776499338000001</c:v>
                </c:pt>
                <c:pt idx="4">
                  <c:v>26.646256698999998</c:v>
                </c:pt>
                <c:pt idx="5">
                  <c:v>24.643775744999999</c:v>
                </c:pt>
                <c:pt idx="6">
                  <c:v>27.016702588000001</c:v>
                </c:pt>
                <c:pt idx="7">
                  <c:v>24.037439899999999</c:v>
                </c:pt>
                <c:pt idx="8">
                  <c:v>23.155033824</c:v>
                </c:pt>
                <c:pt idx="9">
                  <c:v>26.872491074999999</c:v>
                </c:pt>
                <c:pt idx="10">
                  <c:v>28.697187835000001</c:v>
                </c:pt>
                <c:pt idx="11">
                  <c:v>29.715896623999999</c:v>
                </c:pt>
                <c:pt idx="12">
                  <c:v>21.471033993999999</c:v>
                </c:pt>
                <c:pt idx="13">
                  <c:v>31.145209268999999</c:v>
                </c:pt>
                <c:pt idx="14">
                  <c:v>37.437814353999997</c:v>
                </c:pt>
                <c:pt idx="15">
                  <c:v>36.915459732999999</c:v>
                </c:pt>
                <c:pt idx="16">
                  <c:v>40.368569157000003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4C-484D-A3E1-AE5CDC2229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>
              <a:solidFill>
                <a:schemeClr val="dk1">
                  <a:lumMod val="35000"/>
                  <a:lumOff val="65000"/>
                </a:schemeClr>
              </a:solidFill>
            </a:ln>
            <a:effectLst/>
          </c:spPr>
        </c:hiLowLines>
        <c:smooth val="0"/>
        <c:axId val="714824480"/>
        <c:axId val="714827360"/>
      </c:lineChart>
      <c:catAx>
        <c:axId val="71482448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400" b="1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Barlow Condensed" panose="00000506000000000000" pitchFamily="2" charset="0"/>
                <a:ea typeface="+mn-ea"/>
                <a:cs typeface="+mn-cs"/>
              </a:defRPr>
            </a:pPr>
            <a:endParaRPr lang="pt-BR"/>
          </a:p>
        </c:txPr>
        <c:crossAx val="714827360"/>
        <c:crosses val="autoZero"/>
        <c:auto val="1"/>
        <c:lblAlgn val="ctr"/>
        <c:lblOffset val="100"/>
        <c:noMultiLvlLbl val="0"/>
      </c:catAx>
      <c:valAx>
        <c:axId val="714827360"/>
        <c:scaling>
          <c:orientation val="minMax"/>
        </c:scaling>
        <c:delete val="0"/>
        <c:axPos val="l"/>
        <c:majorGridlines>
          <c:spPr>
            <a:ln>
              <a:solidFill>
                <a:schemeClr val="dk1">
                  <a:lumMod val="15000"/>
                  <a:lumOff val="85000"/>
                </a:schemeClr>
              </a:solidFill>
            </a:ln>
            <a:effectLst/>
          </c:spPr>
        </c:majorGridlines>
        <c:numFmt formatCode="_(* #,##0.00_);_(* \(#,##0.0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Barlow Condensed" panose="00000506000000000000" pitchFamily="2" charset="0"/>
                <a:ea typeface="+mn-ea"/>
                <a:cs typeface="+mn-cs"/>
              </a:defRPr>
            </a:pPr>
            <a:endParaRPr lang="pt-BR"/>
          </a:p>
        </c:txPr>
        <c:crossAx val="714824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Barlow Condensed" panose="00000506000000000000" pitchFamily="2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'RESUMO E GRAF'!$G$6</c:f>
              <c:strCache>
                <c:ptCount val="1"/>
                <c:pt idx="0">
                  <c:v>EXCEÇÕES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656-43DD-AEA4-56E209B446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656-43DD-AEA4-56E209B446FC}"/>
              </c:ext>
            </c:extLst>
          </c:dPt>
          <c:dLbls>
            <c:dLbl>
              <c:idx val="0"/>
              <c:layout>
                <c:manualLayout>
                  <c:x val="-3.8817804024496938E-3"/>
                  <c:y val="-0.143733595800524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56-43DD-AEA4-56E209B446FC}"/>
                </c:ext>
              </c:extLst>
            </c:dLbl>
            <c:dLbl>
              <c:idx val="1"/>
              <c:layout>
                <c:manualLayout>
                  <c:x val="-3.7092191601049866E-2"/>
                  <c:y val="-0.143949766695829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656-43DD-AEA4-56E209B446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'RESUMO E GRAF'!$G$6:$G$7</c:f>
              <c:strCache>
                <c:ptCount val="2"/>
                <c:pt idx="0">
                  <c:v>EXCEÇÕES</c:v>
                </c:pt>
                <c:pt idx="1">
                  <c:v>COM ADICIONAL DE 40%</c:v>
                </c:pt>
              </c:strCache>
            </c:strRef>
          </c:cat>
          <c:val>
            <c:numRef>
              <c:f>'RESUMO E GRAF'!$I$6:$I$7</c:f>
              <c:numCache>
                <c:formatCode>0.00%</c:formatCode>
                <c:ptCount val="2"/>
                <c:pt idx="0">
                  <c:v>0.46839370168848454</c:v>
                </c:pt>
                <c:pt idx="1">
                  <c:v>0.5316062983115154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56-43DD-AEA4-56E209B446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'RESUMO E GRAF'!$G$6</c:f>
              <c:strCache>
                <c:ptCount val="1"/>
                <c:pt idx="0">
                  <c:v>EXCEÇÕES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96-4ACC-84DA-13A37111689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96-4ACC-84DA-13A371116893}"/>
              </c:ext>
            </c:extLst>
          </c:dPt>
          <c:dLbls>
            <c:dLbl>
              <c:idx val="0"/>
              <c:layout>
                <c:manualLayout>
                  <c:x val="-3.8817804024496938E-3"/>
                  <c:y val="-0.143733595800524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96-4ACC-84DA-13A371116893}"/>
                </c:ext>
              </c:extLst>
            </c:dLbl>
            <c:dLbl>
              <c:idx val="1"/>
              <c:layout>
                <c:manualLayout>
                  <c:x val="-0.13090018016227364"/>
                  <c:y val="-7.3677905564485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96-4ACC-84DA-13A3711168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'RESUMO E GRAF'!$G$6:$G$7</c:f>
              <c:strCache>
                <c:ptCount val="2"/>
                <c:pt idx="0">
                  <c:v>EXCEÇÕES</c:v>
                </c:pt>
                <c:pt idx="1">
                  <c:v>COM ADICIONAL DE 40%</c:v>
                </c:pt>
              </c:strCache>
            </c:strRef>
          </c:cat>
          <c:val>
            <c:numRef>
              <c:f>'RESUMO E GRAF'!$M$6:$M$7</c:f>
              <c:numCache>
                <c:formatCode>0.00%</c:formatCode>
                <c:ptCount val="2"/>
                <c:pt idx="0">
                  <c:v>0.21863915046832838</c:v>
                </c:pt>
                <c:pt idx="1">
                  <c:v>0.78136084953167162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96-4ACC-84DA-13A3711168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75999002723978604"/>
        </c:manualLayout>
      </c:layout>
      <c:barChart>
        <c:barDir val="col"/>
        <c:grouping val="clustered"/>
        <c:varyColors val="0"/>
        <c:ser>
          <c:idx val="5"/>
          <c:order val="0"/>
          <c:tx>
            <c:strRef>
              <c:f>'Tabela 3'!$A$6</c:f>
              <c:strCache>
                <c:ptCount val="1"/>
                <c:pt idx="0">
                  <c:v>Indústria geral</c:v>
                </c:pt>
              </c:strCache>
            </c:strRef>
          </c:tx>
          <c:spPr>
            <a:solidFill>
              <a:sysClr val="windowText" lastClr="00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ysClr val="windowText" lastClr="000000"/>
                    </a:solidFill>
                    <a:latin typeface="Barlow Condensed" panose="00000506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'Tabela 3'!$B$5</c:f>
              <c:numCache>
                <c:formatCode>General</c:formatCode>
                <c:ptCount val="1"/>
              </c:numCache>
            </c:numRef>
          </c:cat>
          <c:val>
            <c:numRef>
              <c:f>'Tabela 3'!$B$6</c:f>
              <c:numCache>
                <c:formatCode>0.0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8F-4C44-9565-35A9B846F33D}"/>
            </c:ext>
          </c:extLst>
        </c:ser>
        <c:ser>
          <c:idx val="8"/>
          <c:order val="1"/>
          <c:tx>
            <c:strRef>
              <c:f>'Tabela 3'!$A$7</c:f>
              <c:strCache>
                <c:ptCount val="1"/>
                <c:pt idx="0">
                  <c:v>Indústrias de transformação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ysClr val="windowText" lastClr="000000"/>
                    </a:solidFill>
                    <a:latin typeface="Barlow Condensed" panose="00000506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'Tabela 3'!$B$5</c:f>
              <c:numCache>
                <c:formatCode>General</c:formatCode>
                <c:ptCount val="1"/>
              </c:numCache>
            </c:numRef>
          </c:cat>
          <c:val>
            <c:numRef>
              <c:f>'Tabela 3'!$B$7</c:f>
              <c:numCache>
                <c:formatCode>0.0</c:formatCode>
                <c:ptCount val="1"/>
                <c:pt idx="0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8F-4C44-9565-35A9B846F33D}"/>
            </c:ext>
          </c:extLst>
        </c:ser>
        <c:ser>
          <c:idx val="0"/>
          <c:order val="2"/>
          <c:tx>
            <c:strRef>
              <c:f>'Tabela 3'!$A$8</c:f>
              <c:strCache>
                <c:ptCount val="1"/>
                <c:pt idx="0">
                  <c:v>Metalurgia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ysClr val="windowText" lastClr="000000"/>
                    </a:solidFill>
                    <a:latin typeface="Barlow Condensed" panose="00000506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'Tabela 3'!$B$5</c:f>
              <c:numCache>
                <c:formatCode>General</c:formatCode>
                <c:ptCount val="1"/>
              </c:numCache>
            </c:numRef>
          </c:cat>
          <c:val>
            <c:numRef>
              <c:f>'Tabela 3'!$B$8</c:f>
              <c:numCache>
                <c:formatCode>0.0</c:formatCode>
                <c:ptCount val="1"/>
                <c:pt idx="0">
                  <c:v>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8F-4C44-9565-35A9B846F33D}"/>
            </c:ext>
          </c:extLst>
        </c:ser>
        <c:ser>
          <c:idx val="1"/>
          <c:order val="3"/>
          <c:tx>
            <c:strRef>
              <c:f>'Tabela 3'!$A$9</c:f>
              <c:strCache>
                <c:ptCount val="1"/>
                <c:pt idx="0">
                  <c:v>Produtos de metal, exceto máquinas e equipamentos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ysClr val="windowText" lastClr="000000"/>
                    </a:solidFill>
                    <a:latin typeface="Barlow Condensed" panose="00000506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'Tabela 3'!$B$5</c:f>
              <c:numCache>
                <c:formatCode>General</c:formatCode>
                <c:ptCount val="1"/>
              </c:numCache>
            </c:numRef>
          </c:cat>
          <c:val>
            <c:numRef>
              <c:f>'Tabela 3'!$B$9</c:f>
              <c:numCache>
                <c:formatCode>0.0</c:formatCode>
                <c:ptCount val="1"/>
                <c:pt idx="0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8F-4C44-9565-35A9B846F33D}"/>
            </c:ext>
          </c:extLst>
        </c:ser>
        <c:ser>
          <c:idx val="2"/>
          <c:order val="4"/>
          <c:tx>
            <c:strRef>
              <c:f>'Tabela 3'!$A$10</c:f>
              <c:strCache>
                <c:ptCount val="1"/>
                <c:pt idx="0">
                  <c:v>Equipamentos de informática, produtos eletrônicos e ópticos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ysClr val="windowText" lastClr="000000"/>
                    </a:solidFill>
                    <a:latin typeface="Barlow Condensed" panose="00000506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'Tabela 3'!$B$5</c:f>
              <c:numCache>
                <c:formatCode>General</c:formatCode>
                <c:ptCount val="1"/>
              </c:numCache>
            </c:numRef>
          </c:cat>
          <c:val>
            <c:numRef>
              <c:f>'Tabela 3'!$B$10</c:f>
              <c:numCache>
                <c:formatCode>0.0</c:formatCode>
                <c:ptCount val="1"/>
                <c:pt idx="0">
                  <c:v>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8F-4C44-9565-35A9B846F33D}"/>
            </c:ext>
          </c:extLst>
        </c:ser>
        <c:ser>
          <c:idx val="3"/>
          <c:order val="5"/>
          <c:tx>
            <c:strRef>
              <c:f>'Tabela 3'!$A$11</c:f>
              <c:strCache>
                <c:ptCount val="1"/>
                <c:pt idx="0">
                  <c:v>Máquinas, aparelhos e materiais elétricos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ysClr val="windowText" lastClr="000000"/>
                    </a:solidFill>
                    <a:latin typeface="Barlow Condensed" panose="00000506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'Tabela 3'!$B$5</c:f>
              <c:numCache>
                <c:formatCode>General</c:formatCode>
                <c:ptCount val="1"/>
              </c:numCache>
            </c:numRef>
          </c:cat>
          <c:val>
            <c:numRef>
              <c:f>'Tabela 3'!$B$11</c:f>
              <c:numCache>
                <c:formatCode>0.0</c:formatCode>
                <c:ptCount val="1"/>
                <c:pt idx="0">
                  <c:v>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78F-4C44-9565-35A9B846F33D}"/>
            </c:ext>
          </c:extLst>
        </c:ser>
        <c:ser>
          <c:idx val="9"/>
          <c:order val="6"/>
          <c:tx>
            <c:strRef>
              <c:f>'Tabela 3'!$A$12</c:f>
              <c:strCache>
                <c:ptCount val="1"/>
                <c:pt idx="0">
                  <c:v>Máquinas e equipamentos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ysClr val="windowText" lastClr="000000"/>
                    </a:solidFill>
                    <a:latin typeface="Barlow Condensed" panose="00000506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'Tabela 3'!$B$5</c:f>
              <c:numCache>
                <c:formatCode>General</c:formatCode>
                <c:ptCount val="1"/>
              </c:numCache>
            </c:numRef>
          </c:cat>
          <c:val>
            <c:numRef>
              <c:f>'Tabela 3'!$B$12</c:f>
              <c:numCache>
                <c:formatCode>0.0</c:formatCode>
                <c:ptCount val="1"/>
                <c:pt idx="0">
                  <c:v>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78F-4C44-9565-35A9B846F33D}"/>
            </c:ext>
          </c:extLst>
        </c:ser>
        <c:ser>
          <c:idx val="4"/>
          <c:order val="7"/>
          <c:tx>
            <c:strRef>
              <c:f>'Tabela 3'!$A$13</c:f>
              <c:strCache>
                <c:ptCount val="1"/>
                <c:pt idx="0">
                  <c:v>Veículos automotores, reboques e carrocerias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ysClr val="windowText" lastClr="000000"/>
                    </a:solidFill>
                    <a:latin typeface="Barlow Condensed" panose="00000506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'Tabela 3'!$B$5</c:f>
              <c:numCache>
                <c:formatCode>General</c:formatCode>
                <c:ptCount val="1"/>
              </c:numCache>
            </c:numRef>
          </c:cat>
          <c:val>
            <c:numRef>
              <c:f>'Tabela 3'!$B$13</c:f>
              <c:numCache>
                <c:formatCode>0.0</c:formatCode>
                <c:ptCount val="1"/>
                <c:pt idx="0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78F-4C44-9565-35A9B846F33D}"/>
            </c:ext>
          </c:extLst>
        </c:ser>
        <c:ser>
          <c:idx val="6"/>
          <c:order val="8"/>
          <c:tx>
            <c:strRef>
              <c:f>'Tabela 3'!$A$14</c:f>
              <c:strCache>
                <c:ptCount val="1"/>
                <c:pt idx="0">
                  <c:v>Outros equipamentos de transporte, exceto veículos automotores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ysClr val="windowText" lastClr="000000"/>
                    </a:solidFill>
                    <a:latin typeface="Barlow Condensed" panose="00000506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'Tabela 3'!$B$5</c:f>
              <c:numCache>
                <c:formatCode>General</c:formatCode>
                <c:ptCount val="1"/>
              </c:numCache>
            </c:numRef>
          </c:cat>
          <c:val>
            <c:numRef>
              <c:f>'Tabela 3'!$B$14</c:f>
              <c:numCache>
                <c:formatCode>0.0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78F-4C44-9565-35A9B846F33D}"/>
            </c:ext>
          </c:extLst>
        </c:ser>
        <c:ser>
          <c:idx val="7"/>
          <c:order val="9"/>
          <c:tx>
            <c:strRef>
              <c:f>'Tabela 3'!$A$15</c:f>
              <c:strCache>
                <c:ptCount val="1"/>
                <c:pt idx="0">
                  <c:v>Manutenção, reparação e instalação de máquinas e equipamentos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ysClr val="windowText" lastClr="000000"/>
                    </a:solidFill>
                    <a:latin typeface="Barlow Condensed" panose="00000506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'Tabela 3'!$B$5</c:f>
              <c:numCache>
                <c:formatCode>General</c:formatCode>
                <c:ptCount val="1"/>
              </c:numCache>
            </c:numRef>
          </c:cat>
          <c:val>
            <c:numRef>
              <c:f>'Tabela 3'!$B$15</c:f>
              <c:numCache>
                <c:formatCode>0.0</c:formatCode>
                <c:ptCount val="1"/>
                <c:pt idx="0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78F-4C44-9565-35A9B846F33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57909248"/>
        <c:axId val="798140096"/>
      </c:barChart>
      <c:catAx>
        <c:axId val="657909248"/>
        <c:scaling>
          <c:orientation val="minMax"/>
        </c:scaling>
        <c:delete val="0"/>
        <c:axPos val="b"/>
        <c:majorGridlines>
          <c:spPr>
            <a:ln w="19050" cap="flat" cmpd="sng" algn="ctr">
              <a:solidFill>
                <a:sysClr val="windowText" lastClr="000000"/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b" anchorCtr="0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Glacial Indifference" pitchFamily="50" charset="0"/>
                <a:ea typeface="+mn-ea"/>
                <a:cs typeface="+mn-cs"/>
              </a:defRPr>
            </a:pPr>
            <a:endParaRPr lang="pt-BR"/>
          </a:p>
        </c:txPr>
        <c:crossAx val="798140096"/>
        <c:crosses val="autoZero"/>
        <c:auto val="1"/>
        <c:lblAlgn val="ctr"/>
        <c:lblOffset val="100"/>
        <c:noMultiLvlLbl val="0"/>
      </c:catAx>
      <c:valAx>
        <c:axId val="7981400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657909248"/>
        <c:crossesAt val="1"/>
        <c:crossBetween val="between"/>
      </c:valAx>
      <c:spPr>
        <a:noFill/>
        <a:ln w="0" cmpd="sng"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0893086133165193"/>
          <c:w val="0.99897433037390093"/>
          <c:h val="0.190122587459590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20" b="1" i="0" u="none" strike="noStrike" kern="1200" baseline="0">
              <a:solidFill>
                <a:sysClr val="windowText" lastClr="000000"/>
              </a:solidFill>
              <a:latin typeface="Barlow Condensed" panose="00000506000000000000" pitchFamily="2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25400" cap="flat" cmpd="sng" algn="ctr">
      <a:noFill/>
      <a:round/>
    </a:ln>
    <a:effectLst>
      <a:softEdge rad="25400"/>
    </a:effectLst>
  </c:spPr>
  <c:txPr>
    <a:bodyPr/>
    <a:lstStyle/>
    <a:p>
      <a:pPr>
        <a:defRPr>
          <a:solidFill>
            <a:sysClr val="windowText" lastClr="000000"/>
          </a:solidFill>
          <a:latin typeface="Glacial Indifference" pitchFamily="50" charset="0"/>
        </a:defRPr>
      </a:pPr>
      <a:endParaRPr lang="pt-B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0D-47C6-BCFE-6895D9EFD020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0D-47C6-BCFE-6895D9EFD020}"/>
              </c:ext>
            </c:extLst>
          </c:dPt>
          <c:dPt>
            <c:idx val="19"/>
            <c:invertIfNegative val="0"/>
            <c:bubble3D val="0"/>
            <c:spPr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70D-47C6-BCFE-6895D9EFD0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BR_RAIS_2006_2022!$A$2:$A$21</c:f>
              <c:strCache>
                <c:ptCount val="2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2025*</c:v>
                </c:pt>
              </c:strCache>
            </c:strRef>
          </c:cat>
          <c:val>
            <c:numRef>
              <c:f>BR_RAIS_2006_2022!$D$2:$D$21</c:f>
              <c:numCache>
                <c:formatCode>_-* #,##0.000_-;\-* #,##0.000_-;_-* "-"??_-;_-@_-</c:formatCode>
                <c:ptCount val="20"/>
                <c:pt idx="0">
                  <c:v>1.7776080000000001</c:v>
                </c:pt>
                <c:pt idx="1">
                  <c:v>1.9896320000000001</c:v>
                </c:pt>
                <c:pt idx="2">
                  <c:v>2.0927820000000001</c:v>
                </c:pt>
                <c:pt idx="3">
                  <c:v>2.032473</c:v>
                </c:pt>
                <c:pt idx="4">
                  <c:v>2.2687330000000001</c:v>
                </c:pt>
                <c:pt idx="5">
                  <c:v>2.3842500000000002</c:v>
                </c:pt>
                <c:pt idx="6">
                  <c:v>2.394806</c:v>
                </c:pt>
                <c:pt idx="7">
                  <c:v>2.446272</c:v>
                </c:pt>
                <c:pt idx="8">
                  <c:v>2.3361619999999998</c:v>
                </c:pt>
                <c:pt idx="9">
                  <c:v>2.0613679999999999</c:v>
                </c:pt>
                <c:pt idx="10">
                  <c:v>1.8772329999999999</c:v>
                </c:pt>
                <c:pt idx="11">
                  <c:v>1.856976</c:v>
                </c:pt>
                <c:pt idx="12">
                  <c:v>1.887672</c:v>
                </c:pt>
                <c:pt idx="13">
                  <c:v>1.905243</c:v>
                </c:pt>
                <c:pt idx="14">
                  <c:v>1.954887</c:v>
                </c:pt>
                <c:pt idx="15">
                  <c:v>2.0971389999999999</c:v>
                </c:pt>
                <c:pt idx="16">
                  <c:v>2.260901</c:v>
                </c:pt>
                <c:pt idx="17">
                  <c:v>2.2944719999999998</c:v>
                </c:pt>
                <c:pt idx="18">
                  <c:v>2.4171779999999998</c:v>
                </c:pt>
                <c:pt idx="19">
                  <c:v>2.4738120000000001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70D-47C6-BCFE-6895D9EFD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2164160"/>
        <c:axId val="1162172320"/>
      </c:barChart>
      <c:catAx>
        <c:axId val="1162164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62172320"/>
        <c:crosses val="autoZero"/>
        <c:auto val="1"/>
        <c:lblAlgn val="ctr"/>
        <c:lblOffset val="100"/>
        <c:noMultiLvlLbl val="0"/>
      </c:catAx>
      <c:valAx>
        <c:axId val="1162172320"/>
        <c:scaling>
          <c:orientation val="minMax"/>
        </c:scaling>
        <c:delete val="1"/>
        <c:axPos val="l"/>
        <c:numFmt formatCode="_-* #,##0.000_-;\-* #,##0.000_-;_-* &quot;-&quot;??_-;_-@_-" sourceLinked="1"/>
        <c:majorTickMark val="none"/>
        <c:minorTickMark val="none"/>
        <c:tickLblPos val="nextTo"/>
        <c:crossAx val="1162164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959-4F09-A74C-2652E26275FB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959-4F09-A74C-2652E26275FB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959-4F09-A74C-2652E26275FB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59-4F09-A74C-2652E26275FB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959-4F09-A74C-2652E26275FB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59-4F09-A74C-2652E26275FB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59-4F09-A74C-2652E26275FB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959-4F09-A74C-2652E26275FB}"/>
                </c:ext>
              </c:extLst>
            </c:dLbl>
            <c:dLbl>
              <c:idx val="1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959-4F09-A74C-2652E26275FB}"/>
                </c:ext>
              </c:extLst>
            </c:dLbl>
            <c:dLbl>
              <c:idx val="1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959-4F09-A74C-2652E26275FB}"/>
                </c:ext>
              </c:extLst>
            </c:dLbl>
            <c:dLbl>
              <c:idx val="1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59-4F09-A74C-2652E26275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SP_RAIS_2006_2022!$A$2:$A$21</c:f>
              <c:strCache>
                <c:ptCount val="2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2025*</c:v>
                </c:pt>
              </c:strCache>
            </c:strRef>
          </c:cat>
          <c:val>
            <c:numRef>
              <c:f>SP_RAIS_2006_2022!$B$2:$B$21</c:f>
              <c:numCache>
                <c:formatCode>_-* #,##0_-;\-* #,##0_-;_-* "-"??_-;_-@_-</c:formatCode>
                <c:ptCount val="20"/>
                <c:pt idx="0">
                  <c:v>859438</c:v>
                </c:pt>
                <c:pt idx="1">
                  <c:v>964046</c:v>
                </c:pt>
                <c:pt idx="2">
                  <c:v>994537</c:v>
                </c:pt>
                <c:pt idx="3">
                  <c:v>947988</c:v>
                </c:pt>
                <c:pt idx="4">
                  <c:v>1040155</c:v>
                </c:pt>
                <c:pt idx="5">
                  <c:v>1071608</c:v>
                </c:pt>
                <c:pt idx="6">
                  <c:v>1054833</c:v>
                </c:pt>
                <c:pt idx="7">
                  <c:v>1063834</c:v>
                </c:pt>
                <c:pt idx="8">
                  <c:v>999626</c:v>
                </c:pt>
                <c:pt idx="9">
                  <c:v>880112</c:v>
                </c:pt>
                <c:pt idx="10">
                  <c:v>800146</c:v>
                </c:pt>
                <c:pt idx="11">
                  <c:v>778970</c:v>
                </c:pt>
                <c:pt idx="12">
                  <c:v>787566</c:v>
                </c:pt>
                <c:pt idx="13">
                  <c:v>783638</c:v>
                </c:pt>
                <c:pt idx="14">
                  <c:v>795557</c:v>
                </c:pt>
                <c:pt idx="15">
                  <c:v>836149</c:v>
                </c:pt>
                <c:pt idx="16">
                  <c:v>888620</c:v>
                </c:pt>
                <c:pt idx="17">
                  <c:v>896951</c:v>
                </c:pt>
                <c:pt idx="18">
                  <c:v>935456</c:v>
                </c:pt>
                <c:pt idx="19">
                  <c:v>952212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959-4F09-A74C-2652E26275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8502048"/>
        <c:axId val="1128502528"/>
      </c:barChart>
      <c:catAx>
        <c:axId val="112850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28502528"/>
        <c:crosses val="autoZero"/>
        <c:auto val="1"/>
        <c:lblAlgn val="ctr"/>
        <c:lblOffset val="100"/>
        <c:noMultiLvlLbl val="0"/>
      </c:catAx>
      <c:valAx>
        <c:axId val="1128502528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112850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Distribuição dos reajustes salariais, em comparação com o INPC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v>reajutes salariais</c:v>
          </c:tx>
          <c:dPt>
            <c:idx val="0"/>
            <c:bubble3D val="0"/>
            <c:spPr>
              <a:solidFill>
                <a:srgbClr val="E3091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D5-4C66-B873-C3EDA78FB15C}"/>
              </c:ext>
            </c:extLst>
          </c:dPt>
          <c:dPt>
            <c:idx val="1"/>
            <c:bubble3D val="0"/>
            <c:spPr>
              <a:solidFill>
                <a:srgbClr val="004F8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D5-4C66-B873-C3EDA78FB15C}"/>
              </c:ext>
            </c:extLst>
          </c:dPt>
          <c:dPt>
            <c:idx val="2"/>
            <c:bubble3D val="0"/>
            <c:spPr>
              <a:solidFill>
                <a:srgbClr val="5B9BD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D5-4C66-B873-C3EDA78FB15C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(reajustes!$I$3,reajustes!$H$3,reajustes!$G$3)</c:f>
              <c:strCache>
                <c:ptCount val="3"/>
                <c:pt idx="0">
                  <c:v>abaixo</c:v>
                </c:pt>
                <c:pt idx="1">
                  <c:v>iguais</c:v>
                </c:pt>
                <c:pt idx="2">
                  <c:v>acima</c:v>
                </c:pt>
              </c:strCache>
            </c:strRef>
          </c:cat>
          <c:val>
            <c:numRef>
              <c:f>(reajustes!$I$18,reajustes!$H$18,reajustes!$G$18)</c:f>
              <c:numCache>
                <c:formatCode>0.0%</c:formatCode>
                <c:ptCount val="3"/>
                <c:pt idx="0">
                  <c:v>8.4000000000000005E-2</c:v>
                </c:pt>
                <c:pt idx="1">
                  <c:v>0.129</c:v>
                </c:pt>
                <c:pt idx="2">
                  <c:v>0.78800000000000003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2D5-4C66-B873-C3EDA78FB15C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42D5-4C66-B873-C3EDA78FB1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(reajustes!$I$3,reajustes!$H$3,reajustes!$G$3)</c:f>
              <c:strCache>
                <c:ptCount val="3"/>
                <c:pt idx="0">
                  <c:v>abaixo</c:v>
                </c:pt>
                <c:pt idx="1">
                  <c:v>iguais</c:v>
                </c:pt>
                <c:pt idx="2">
                  <c:v>acima</c:v>
                </c:pt>
              </c:strCache>
            </c:strRef>
          </c:cat>
          <c:val>
            <c:numRef>
              <c:f>reajustes!$K$18</c:f>
              <c:numCache>
                <c:formatCode>0.00%</c:formatCode>
                <c:ptCount val="1"/>
                <c:pt idx="0">
                  <c:v>9.7267693470663736E-3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2D5-4C66-B873-C3EDA78FB15C}"/>
            </c:ext>
          </c:extLst>
        </c:ser>
        <c:ser>
          <c:idx val="2"/>
          <c:order val="2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2D5-4C66-B873-C3EDA78FB1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(reajustes!$I$3,reajustes!$H$3,reajustes!$G$3)</c:f>
              <c:strCache>
                <c:ptCount val="3"/>
                <c:pt idx="0">
                  <c:v>abaixo</c:v>
                </c:pt>
                <c:pt idx="1">
                  <c:v>iguais</c:v>
                </c:pt>
                <c:pt idx="2">
                  <c:v>acima</c:v>
                </c:pt>
              </c:strCache>
            </c:strRef>
          </c:cat>
          <c:val>
            <c:numRef>
              <c:f>reajustes!$K$18</c:f>
              <c:numCache>
                <c:formatCode>0.00%</c:formatCode>
                <c:ptCount val="1"/>
                <c:pt idx="0">
                  <c:v>9.7267693470663736E-3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2D5-4C66-B873-C3EDA78FB15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 b="1"/>
      </a:pPr>
      <a:endParaRPr lang="pt-BR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Distribuição dos reajustes salariais, em comparação com o INPC, por atividades selecionadas (em 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bar"/>
        <c:grouping val="stacked"/>
        <c:varyColors val="0"/>
        <c:ser>
          <c:idx val="7"/>
          <c:order val="0"/>
          <c:tx>
            <c:strRef>
              <c:f>'tab_especiais REAJ 1'!$H$2</c:f>
              <c:strCache>
                <c:ptCount val="1"/>
                <c:pt idx="0">
                  <c:v>abaixo</c:v>
                </c:pt>
              </c:strCache>
            </c:strRef>
          </c:tx>
          <c:spPr>
            <a:solidFill>
              <a:srgbClr val="E30917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'tab_especiais REAJ 2'!$G$3:$G$23</c:f>
              <c:strCache>
                <c:ptCount val="21"/>
                <c:pt idx="0">
                  <c:v>alimentação</c:v>
                </c:pt>
                <c:pt idx="1">
                  <c:v>calçados</c:v>
                </c:pt>
                <c:pt idx="2">
                  <c:v>comerciários</c:v>
                </c:pt>
                <c:pt idx="3">
                  <c:v>comunicações</c:v>
                </c:pt>
                <c:pt idx="4">
                  <c:v>construção e mobiliário</c:v>
                </c:pt>
                <c:pt idx="5">
                  <c:v>educação privada</c:v>
                </c:pt>
                <c:pt idx="6">
                  <c:v>extrativa</c:v>
                </c:pt>
                <c:pt idx="7">
                  <c:v>gráficos</c:v>
                </c:pt>
                <c:pt idx="8">
                  <c:v>metalúrgicos</c:v>
                </c:pt>
                <c:pt idx="9">
                  <c:v>papeleiros</c:v>
                </c:pt>
                <c:pt idx="10">
                  <c:v>processamento de dados</c:v>
                </c:pt>
                <c:pt idx="11">
                  <c:v>profissional liberal</c:v>
                </c:pt>
                <c:pt idx="12">
                  <c:v>químicos</c:v>
                </c:pt>
                <c:pt idx="13">
                  <c:v>rurais</c:v>
                </c:pt>
                <c:pt idx="14">
                  <c:v>saúde privada</c:v>
                </c:pt>
                <c:pt idx="15">
                  <c:v>têxteis</c:v>
                </c:pt>
                <c:pt idx="16">
                  <c:v>transportes</c:v>
                </c:pt>
                <c:pt idx="17">
                  <c:v>turismo e hospitalidade</c:v>
                </c:pt>
                <c:pt idx="18">
                  <c:v>urbanitários</c:v>
                </c:pt>
                <c:pt idx="19">
                  <c:v>vestuário</c:v>
                </c:pt>
                <c:pt idx="20">
                  <c:v>vigilantes</c:v>
                </c:pt>
              </c:strCache>
            </c:strRef>
          </c:cat>
          <c:val>
            <c:numRef>
              <c:f>'tab_especiais REAJ 1'!$H$3:$H$23</c:f>
              <c:numCache>
                <c:formatCode>0.0</c:formatCode>
                <c:ptCount val="21"/>
                <c:pt idx="0">
                  <c:v>9.3000000000000007</c:v>
                </c:pt>
                <c:pt idx="1">
                  <c:v>5</c:v>
                </c:pt>
                <c:pt idx="2">
                  <c:v>4.8</c:v>
                </c:pt>
                <c:pt idx="3">
                  <c:v>12</c:v>
                </c:pt>
                <c:pt idx="4">
                  <c:v>6.1</c:v>
                </c:pt>
                <c:pt idx="5">
                  <c:v>5.0999999999999996</c:v>
                </c:pt>
                <c:pt idx="6">
                  <c:v>16.100000000000001</c:v>
                </c:pt>
                <c:pt idx="7">
                  <c:v>0</c:v>
                </c:pt>
                <c:pt idx="8">
                  <c:v>4.9000000000000004</c:v>
                </c:pt>
                <c:pt idx="9">
                  <c:v>13</c:v>
                </c:pt>
                <c:pt idx="10">
                  <c:v>17.8</c:v>
                </c:pt>
                <c:pt idx="11">
                  <c:v>19.100000000000001</c:v>
                </c:pt>
                <c:pt idx="12">
                  <c:v>12.4</c:v>
                </c:pt>
                <c:pt idx="13">
                  <c:v>18.3</c:v>
                </c:pt>
                <c:pt idx="14">
                  <c:v>16.899999999999999</c:v>
                </c:pt>
                <c:pt idx="15">
                  <c:v>18.600000000000001</c:v>
                </c:pt>
                <c:pt idx="16">
                  <c:v>9.1</c:v>
                </c:pt>
                <c:pt idx="17">
                  <c:v>3.6</c:v>
                </c:pt>
                <c:pt idx="18">
                  <c:v>5.5</c:v>
                </c:pt>
                <c:pt idx="19">
                  <c:v>4.3</c:v>
                </c:pt>
                <c:pt idx="20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6E-495D-B788-FD469E9A2E1D}"/>
            </c:ext>
          </c:extLst>
        </c:ser>
        <c:ser>
          <c:idx val="6"/>
          <c:order val="1"/>
          <c:tx>
            <c:strRef>
              <c:f>'tab_especiais REAJ 1'!$G$2</c:f>
              <c:strCache>
                <c:ptCount val="1"/>
                <c:pt idx="0">
                  <c:v>iguais</c:v>
                </c:pt>
              </c:strCache>
            </c:strRef>
          </c:tx>
          <c:spPr>
            <a:solidFill>
              <a:srgbClr val="004F8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'tab_especiais REAJ 2'!$G$3:$G$23</c:f>
              <c:strCache>
                <c:ptCount val="21"/>
                <c:pt idx="0">
                  <c:v>alimentação</c:v>
                </c:pt>
                <c:pt idx="1">
                  <c:v>calçados</c:v>
                </c:pt>
                <c:pt idx="2">
                  <c:v>comerciários</c:v>
                </c:pt>
                <c:pt idx="3">
                  <c:v>comunicações</c:v>
                </c:pt>
                <c:pt idx="4">
                  <c:v>construção e mobiliário</c:v>
                </c:pt>
                <c:pt idx="5">
                  <c:v>educação privada</c:v>
                </c:pt>
                <c:pt idx="6">
                  <c:v>extrativa</c:v>
                </c:pt>
                <c:pt idx="7">
                  <c:v>gráficos</c:v>
                </c:pt>
                <c:pt idx="8">
                  <c:v>metalúrgicos</c:v>
                </c:pt>
                <c:pt idx="9">
                  <c:v>papeleiros</c:v>
                </c:pt>
                <c:pt idx="10">
                  <c:v>processamento de dados</c:v>
                </c:pt>
                <c:pt idx="11">
                  <c:v>profissional liberal</c:v>
                </c:pt>
                <c:pt idx="12">
                  <c:v>químicos</c:v>
                </c:pt>
                <c:pt idx="13">
                  <c:v>rurais</c:v>
                </c:pt>
                <c:pt idx="14">
                  <c:v>saúde privada</c:v>
                </c:pt>
                <c:pt idx="15">
                  <c:v>têxteis</c:v>
                </c:pt>
                <c:pt idx="16">
                  <c:v>transportes</c:v>
                </c:pt>
                <c:pt idx="17">
                  <c:v>turismo e hospitalidade</c:v>
                </c:pt>
                <c:pt idx="18">
                  <c:v>urbanitários</c:v>
                </c:pt>
                <c:pt idx="19">
                  <c:v>vestuário</c:v>
                </c:pt>
                <c:pt idx="20">
                  <c:v>vigilantes</c:v>
                </c:pt>
              </c:strCache>
            </c:strRef>
          </c:cat>
          <c:val>
            <c:numRef>
              <c:f>'tab_especiais REAJ 1'!$G$3:$G$23</c:f>
              <c:numCache>
                <c:formatCode>0.0</c:formatCode>
                <c:ptCount val="21"/>
                <c:pt idx="0">
                  <c:v>12.6</c:v>
                </c:pt>
                <c:pt idx="1">
                  <c:v>25</c:v>
                </c:pt>
                <c:pt idx="2">
                  <c:v>13.8</c:v>
                </c:pt>
                <c:pt idx="3">
                  <c:v>44.6</c:v>
                </c:pt>
                <c:pt idx="4">
                  <c:v>4.9000000000000004</c:v>
                </c:pt>
                <c:pt idx="5">
                  <c:v>36</c:v>
                </c:pt>
                <c:pt idx="6">
                  <c:v>24.7</c:v>
                </c:pt>
                <c:pt idx="7">
                  <c:v>12.2</c:v>
                </c:pt>
                <c:pt idx="8">
                  <c:v>16.399999999999999</c:v>
                </c:pt>
                <c:pt idx="9">
                  <c:v>47.8</c:v>
                </c:pt>
                <c:pt idx="10">
                  <c:v>42.2</c:v>
                </c:pt>
                <c:pt idx="11">
                  <c:v>26.7</c:v>
                </c:pt>
                <c:pt idx="12">
                  <c:v>20.3</c:v>
                </c:pt>
                <c:pt idx="13">
                  <c:v>8.1999999999999993</c:v>
                </c:pt>
                <c:pt idx="14">
                  <c:v>11.8</c:v>
                </c:pt>
                <c:pt idx="15">
                  <c:v>18.600000000000001</c:v>
                </c:pt>
                <c:pt idx="16">
                  <c:v>12.4</c:v>
                </c:pt>
                <c:pt idx="17">
                  <c:v>2.5</c:v>
                </c:pt>
                <c:pt idx="18">
                  <c:v>25.5</c:v>
                </c:pt>
                <c:pt idx="19">
                  <c:v>14.3</c:v>
                </c:pt>
                <c:pt idx="20">
                  <c:v>11.5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6E-495D-B788-FD469E9A2E1D}"/>
            </c:ext>
          </c:extLst>
        </c:ser>
        <c:ser>
          <c:idx val="5"/>
          <c:order val="2"/>
          <c:tx>
            <c:strRef>
              <c:f>'tab_especiais REAJ 1'!$F$2</c:f>
              <c:strCache>
                <c:ptCount val="1"/>
                <c:pt idx="0">
                  <c:v>acima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'tab_especiais REAJ 2'!$G$3:$G$23</c:f>
              <c:strCache>
                <c:ptCount val="21"/>
                <c:pt idx="0">
                  <c:v>alimentação</c:v>
                </c:pt>
                <c:pt idx="1">
                  <c:v>calçados</c:v>
                </c:pt>
                <c:pt idx="2">
                  <c:v>comerciários</c:v>
                </c:pt>
                <c:pt idx="3">
                  <c:v>comunicações</c:v>
                </c:pt>
                <c:pt idx="4">
                  <c:v>construção e mobiliário</c:v>
                </c:pt>
                <c:pt idx="5">
                  <c:v>educação privada</c:v>
                </c:pt>
                <c:pt idx="6">
                  <c:v>extrativa</c:v>
                </c:pt>
                <c:pt idx="7">
                  <c:v>gráficos</c:v>
                </c:pt>
                <c:pt idx="8">
                  <c:v>metalúrgicos</c:v>
                </c:pt>
                <c:pt idx="9">
                  <c:v>papeleiros</c:v>
                </c:pt>
                <c:pt idx="10">
                  <c:v>processamento de dados</c:v>
                </c:pt>
                <c:pt idx="11">
                  <c:v>profissional liberal</c:v>
                </c:pt>
                <c:pt idx="12">
                  <c:v>químicos</c:v>
                </c:pt>
                <c:pt idx="13">
                  <c:v>rurais</c:v>
                </c:pt>
                <c:pt idx="14">
                  <c:v>saúde privada</c:v>
                </c:pt>
                <c:pt idx="15">
                  <c:v>têxteis</c:v>
                </c:pt>
                <c:pt idx="16">
                  <c:v>transportes</c:v>
                </c:pt>
                <c:pt idx="17">
                  <c:v>turismo e hospitalidade</c:v>
                </c:pt>
                <c:pt idx="18">
                  <c:v>urbanitários</c:v>
                </c:pt>
                <c:pt idx="19">
                  <c:v>vestuário</c:v>
                </c:pt>
                <c:pt idx="20">
                  <c:v>vigilantes</c:v>
                </c:pt>
              </c:strCache>
            </c:strRef>
          </c:cat>
          <c:val>
            <c:numRef>
              <c:f>'tab_especiais REAJ 1'!$F$3:$F$23</c:f>
              <c:numCache>
                <c:formatCode>0.0</c:formatCode>
                <c:ptCount val="21"/>
                <c:pt idx="0">
                  <c:v>78.099999999999994</c:v>
                </c:pt>
                <c:pt idx="1">
                  <c:v>70</c:v>
                </c:pt>
                <c:pt idx="2">
                  <c:v>81.400000000000006</c:v>
                </c:pt>
                <c:pt idx="3">
                  <c:v>43.4</c:v>
                </c:pt>
                <c:pt idx="4">
                  <c:v>89</c:v>
                </c:pt>
                <c:pt idx="5">
                  <c:v>59</c:v>
                </c:pt>
                <c:pt idx="6">
                  <c:v>59.1</c:v>
                </c:pt>
                <c:pt idx="7">
                  <c:v>87.8</c:v>
                </c:pt>
                <c:pt idx="8">
                  <c:v>78.7</c:v>
                </c:pt>
                <c:pt idx="9">
                  <c:v>39.1</c:v>
                </c:pt>
                <c:pt idx="10">
                  <c:v>40</c:v>
                </c:pt>
                <c:pt idx="11">
                  <c:v>54.2</c:v>
                </c:pt>
                <c:pt idx="12">
                  <c:v>67.2</c:v>
                </c:pt>
                <c:pt idx="13">
                  <c:v>73.5</c:v>
                </c:pt>
                <c:pt idx="14">
                  <c:v>71.3</c:v>
                </c:pt>
                <c:pt idx="15">
                  <c:v>62.8</c:v>
                </c:pt>
                <c:pt idx="16">
                  <c:v>78.5</c:v>
                </c:pt>
                <c:pt idx="17">
                  <c:v>93.9</c:v>
                </c:pt>
                <c:pt idx="18">
                  <c:v>69.099999999999994</c:v>
                </c:pt>
                <c:pt idx="19">
                  <c:v>81.400000000000006</c:v>
                </c:pt>
                <c:pt idx="20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6E-495D-B788-FD469E9A2E1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645490383"/>
        <c:axId val="645494223"/>
      </c:barChart>
      <c:catAx>
        <c:axId val="6454903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45494223"/>
        <c:crosses val="autoZero"/>
        <c:auto val="1"/>
        <c:lblAlgn val="ctr"/>
        <c:lblOffset val="100"/>
        <c:noMultiLvlLbl val="0"/>
      </c:catAx>
      <c:valAx>
        <c:axId val="645494223"/>
        <c:scaling>
          <c:orientation val="minMax"/>
          <c:max val="10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6454903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 b="1"/>
      </a:pPr>
      <a:endParaRPr lang="pt-BR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40"/>
              <a:t>Variação real média dos reajustes, por atividades selecionadas (em 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'tab_especiais REAJ 1'!$J$1:$J$2</c:f>
              <c:strCache>
                <c:ptCount val="2"/>
                <c:pt idx="0">
                  <c:v>variação real média (em %)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9"/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1E76-46AB-932A-54F6655088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'tab_especiais REAJ 2'!$G$3:$G$23</c:f>
              <c:strCache>
                <c:ptCount val="21"/>
                <c:pt idx="0">
                  <c:v>alimentação</c:v>
                </c:pt>
                <c:pt idx="1">
                  <c:v>calçados</c:v>
                </c:pt>
                <c:pt idx="2">
                  <c:v>comerciários</c:v>
                </c:pt>
                <c:pt idx="3">
                  <c:v>comunicações</c:v>
                </c:pt>
                <c:pt idx="4">
                  <c:v>construção e mobiliário</c:v>
                </c:pt>
                <c:pt idx="5">
                  <c:v>educação privada</c:v>
                </c:pt>
                <c:pt idx="6">
                  <c:v>extrativa</c:v>
                </c:pt>
                <c:pt idx="7">
                  <c:v>gráficos</c:v>
                </c:pt>
                <c:pt idx="8">
                  <c:v>metalúrgicos</c:v>
                </c:pt>
                <c:pt idx="9">
                  <c:v>papeleiros</c:v>
                </c:pt>
                <c:pt idx="10">
                  <c:v>processamento de dados</c:v>
                </c:pt>
                <c:pt idx="11">
                  <c:v>profissional liberal</c:v>
                </c:pt>
                <c:pt idx="12">
                  <c:v>químicos</c:v>
                </c:pt>
                <c:pt idx="13">
                  <c:v>rurais</c:v>
                </c:pt>
                <c:pt idx="14">
                  <c:v>saúde privada</c:v>
                </c:pt>
                <c:pt idx="15">
                  <c:v>têxteis</c:v>
                </c:pt>
                <c:pt idx="16">
                  <c:v>transportes</c:v>
                </c:pt>
                <c:pt idx="17">
                  <c:v>turismo e hospitalidade</c:v>
                </c:pt>
                <c:pt idx="18">
                  <c:v>urbanitários</c:v>
                </c:pt>
                <c:pt idx="19">
                  <c:v>vestuário</c:v>
                </c:pt>
                <c:pt idx="20">
                  <c:v>vigilantes</c:v>
                </c:pt>
              </c:strCache>
            </c:strRef>
          </c:cat>
          <c:val>
            <c:numRef>
              <c:f>'tab_especiais REAJ 1'!$J$3:$J$23</c:f>
              <c:numCache>
                <c:formatCode>0.00</c:formatCode>
                <c:ptCount val="21"/>
                <c:pt idx="0">
                  <c:v>0.93064782096584064</c:v>
                </c:pt>
                <c:pt idx="1">
                  <c:v>0.94950000000000001</c:v>
                </c:pt>
                <c:pt idx="2">
                  <c:v>0.76888992537313527</c:v>
                </c:pt>
                <c:pt idx="3">
                  <c:v>0.45899598393574281</c:v>
                </c:pt>
                <c:pt idx="4">
                  <c:v>1.150271317829465</c:v>
                </c:pt>
                <c:pt idx="5">
                  <c:v>0.28780898876404476</c:v>
                </c:pt>
                <c:pt idx="6">
                  <c:v>0.52462365591397864</c:v>
                </c:pt>
                <c:pt idx="7">
                  <c:v>0.76878048780487773</c:v>
                </c:pt>
                <c:pt idx="8">
                  <c:v>0.89723342939481354</c:v>
                </c:pt>
                <c:pt idx="9">
                  <c:v>-1.6956521739130401E-2</c:v>
                </c:pt>
                <c:pt idx="10">
                  <c:v>0.27000000000000013</c:v>
                </c:pt>
                <c:pt idx="11">
                  <c:v>0.22862595419847329</c:v>
                </c:pt>
                <c:pt idx="12">
                  <c:v>0.63765517241379321</c:v>
                </c:pt>
                <c:pt idx="13">
                  <c:v>1.0470960187353613</c:v>
                </c:pt>
                <c:pt idx="14">
                  <c:v>1.2999264705882339</c:v>
                </c:pt>
                <c:pt idx="15">
                  <c:v>0.15813953488372087</c:v>
                </c:pt>
                <c:pt idx="16">
                  <c:v>0.9350905218317348</c:v>
                </c:pt>
                <c:pt idx="17">
                  <c:v>1.5889677891654237</c:v>
                </c:pt>
                <c:pt idx="18">
                  <c:v>0.48345454545454541</c:v>
                </c:pt>
                <c:pt idx="19">
                  <c:v>1.3005714285714292</c:v>
                </c:pt>
                <c:pt idx="20">
                  <c:v>0.99604999999999932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76-46AB-932A-54F6655088A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45487983"/>
        <c:axId val="1755858031"/>
      </c:barChart>
      <c:catAx>
        <c:axId val="645487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55858031"/>
        <c:crosses val="autoZero"/>
        <c:auto val="1"/>
        <c:lblAlgn val="ctr"/>
        <c:lblOffset val="100"/>
        <c:noMultiLvlLbl val="0"/>
      </c:catAx>
      <c:valAx>
        <c:axId val="175585803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6454879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 b="1"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0.81469</cdr:x>
      <cdr:y>0.83639</cdr:y>
    </cdr:from>
    <cdr:to>
      <cdr:x>0.92</cdr:x>
      <cdr:y>0.89529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C32EDF1D-201E-94D7-1D80-D389E6FD1ABF}"/>
            </a:ext>
          </a:extLst>
        </cdr:cNvPr>
        <cdr:cNvSpPr txBox="1"/>
      </cdr:nvSpPr>
      <cdr:spPr>
        <a:xfrm xmlns:a="http://schemas.openxmlformats.org/drawingml/2006/main">
          <a:off x="7856157" y="5030145"/>
          <a:ext cx="1015475" cy="3542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t-BR" sz="1100"/>
        </a:p>
      </cdr:txBody>
    </cdr:sp>
  </cdr:relSizeAnchor>
  <cdr:relSizeAnchor xmlns:cdr="http://schemas.openxmlformats.org/drawingml/2006/chartDrawing">
    <cdr:from>
      <cdr:x>0.75421</cdr:x>
      <cdr:y>0.92354</cdr:y>
    </cdr:from>
    <cdr:to>
      <cdr:x>0.98765</cdr:x>
      <cdr:y>0.97463</cdr:y>
    </cdr:to>
    <cdr:sp macro="" textlink="">
      <cdr:nvSpPr>
        <cdr:cNvPr id="3" name="CaixaDeTexto 2">
          <a:extLst xmlns:a="http://schemas.openxmlformats.org/drawingml/2006/main">
            <a:ext uri="{FF2B5EF4-FFF2-40B4-BE49-F238E27FC236}">
              <a16:creationId xmlns:a16="http://schemas.microsoft.com/office/drawing/2014/main" id="{D62B8074-5CEC-7E39-7969-13E206ABD007}"/>
            </a:ext>
          </a:extLst>
        </cdr:cNvPr>
        <cdr:cNvSpPr txBox="1"/>
      </cdr:nvSpPr>
      <cdr:spPr>
        <a:xfrm xmlns:a="http://schemas.openxmlformats.org/drawingml/2006/main">
          <a:off x="7273636" y="5549691"/>
          <a:ext cx="2251364" cy="3070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t-BR" sz="1100"/>
        </a:p>
      </cdr:txBody>
    </cdr:sp>
  </cdr:relSizeAnchor>
  <cdr:relSizeAnchor xmlns:cdr="http://schemas.openxmlformats.org/drawingml/2006/chartDrawing">
    <cdr:from>
      <cdr:x>0.94401</cdr:x>
      <cdr:y>0.95236</cdr:y>
    </cdr:from>
    <cdr:to>
      <cdr:x>1</cdr:x>
      <cdr:y>1</cdr:y>
    </cdr:to>
    <cdr:sp macro="" textlink="">
      <cdr:nvSpPr>
        <cdr:cNvPr id="4" name="CaixaDeTexto 3">
          <a:extLst xmlns:a="http://schemas.openxmlformats.org/drawingml/2006/main">
            <a:ext uri="{FF2B5EF4-FFF2-40B4-BE49-F238E27FC236}">
              <a16:creationId xmlns:a16="http://schemas.microsoft.com/office/drawing/2014/main" id="{4E221C4C-7A82-E0D0-AC6D-0847879841B2}"/>
            </a:ext>
          </a:extLst>
        </cdr:cNvPr>
        <cdr:cNvSpPr txBox="1"/>
      </cdr:nvSpPr>
      <cdr:spPr>
        <a:xfrm xmlns:a="http://schemas.openxmlformats.org/drawingml/2006/main">
          <a:off x="9104063" y="5722878"/>
          <a:ext cx="540000" cy="286276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fld id="{DBF5239B-CDAD-48FD-B13A-19C6C65461FE}" type="TxLink">
            <a:rPr lang="en-US" sz="1100" b="1" i="0" u="none" strike="noStrike">
              <a:solidFill>
                <a:srgbClr val="000000"/>
              </a:solidFill>
              <a:latin typeface="Calibri"/>
              <a:ea typeface="Calibri"/>
              <a:cs typeface="Calibri"/>
            </a:rPr>
            <a:pPr algn="r"/>
            <a:t>0,97%</a:t>
          </a:fld>
          <a:endParaRPr lang="pt-BR" sz="1100"/>
        </a:p>
      </cdr:txBody>
    </cdr:sp>
  </cdr:relSizeAnchor>
  <cdr:relSizeAnchor xmlns:cdr="http://schemas.openxmlformats.org/drawingml/2006/chartDrawing">
    <cdr:from>
      <cdr:x>0.82114</cdr:x>
      <cdr:y>0.86983</cdr:y>
    </cdr:from>
    <cdr:to>
      <cdr:x>0.995</cdr:x>
      <cdr:y>0.93402</cdr:y>
    </cdr:to>
    <cdr:sp macro="" textlink="">
      <cdr:nvSpPr>
        <cdr:cNvPr id="5" name="CaixaDeTexto 4">
          <a:extLst xmlns:a="http://schemas.openxmlformats.org/drawingml/2006/main">
            <a:ext uri="{FF2B5EF4-FFF2-40B4-BE49-F238E27FC236}">
              <a16:creationId xmlns:a16="http://schemas.microsoft.com/office/drawing/2014/main" id="{97E48359-99D2-7CE0-F7F1-F9FDB72BB57B}"/>
            </a:ext>
          </a:extLst>
        </cdr:cNvPr>
        <cdr:cNvSpPr txBox="1"/>
      </cdr:nvSpPr>
      <cdr:spPr>
        <a:xfrm xmlns:a="http://schemas.openxmlformats.org/drawingml/2006/main">
          <a:off x="7919132" y="5226942"/>
          <a:ext cx="1676715" cy="3857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t-BR" sz="1100"/>
        </a:p>
      </cdr:txBody>
    </cdr:sp>
  </cdr:relSizeAnchor>
  <cdr:relSizeAnchor xmlns:cdr="http://schemas.openxmlformats.org/drawingml/2006/chartDrawing">
    <cdr:from>
      <cdr:x>0.93732</cdr:x>
      <cdr:y>0.90389</cdr:y>
    </cdr:from>
    <cdr:to>
      <cdr:x>1</cdr:x>
      <cdr:y>0.95182</cdr:y>
    </cdr:to>
    <cdr:sp macro="" textlink="">
      <cdr:nvSpPr>
        <cdr:cNvPr id="6" name="CaixaDeTexto 5">
          <a:extLst xmlns:a="http://schemas.openxmlformats.org/drawingml/2006/main">
            <a:ext uri="{FF2B5EF4-FFF2-40B4-BE49-F238E27FC236}">
              <a16:creationId xmlns:a16="http://schemas.microsoft.com/office/drawing/2014/main" id="{D727B223-9B70-AF79-5E14-37273CB882E5}"/>
            </a:ext>
          </a:extLst>
        </cdr:cNvPr>
        <cdr:cNvSpPr txBox="1"/>
      </cdr:nvSpPr>
      <cdr:spPr>
        <a:xfrm xmlns:a="http://schemas.openxmlformats.org/drawingml/2006/main">
          <a:off x="9034534" y="5429158"/>
          <a:ext cx="604197" cy="287889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fld id="{5ECABDB7-B03A-4AEB-918F-98427EC1C9D4}" type="TxLink">
            <a:rPr lang="en-US" sz="1100" b="1" i="0" u="none" strike="noStrike">
              <a:solidFill>
                <a:srgbClr val="000000"/>
              </a:solidFill>
              <a:latin typeface="Calibri"/>
              <a:ea typeface="Calibri"/>
              <a:cs typeface="Calibri"/>
            </a:rPr>
            <a:pPr algn="r"/>
            <a:t>10.583</a:t>
          </a:fld>
          <a:endParaRPr lang="pt-BR" sz="1100"/>
        </a:p>
      </cdr:txBody>
    </cdr:sp>
  </cdr:relSizeAnchor>
  <cdr:relSizeAnchor xmlns:cdr="http://schemas.openxmlformats.org/drawingml/2006/chartDrawing">
    <cdr:from>
      <cdr:x>0.7948</cdr:x>
      <cdr:y>0.90386</cdr:y>
    </cdr:from>
    <cdr:to>
      <cdr:x>0.93953</cdr:x>
      <cdr:y>0.95178</cdr:y>
    </cdr:to>
    <cdr:sp macro="" textlink="">
      <cdr:nvSpPr>
        <cdr:cNvPr id="7" name="CaixaDeTexto 1">
          <a:extLst xmlns:a="http://schemas.openxmlformats.org/drawingml/2006/main">
            <a:ext uri="{FF2B5EF4-FFF2-40B4-BE49-F238E27FC236}">
              <a16:creationId xmlns:a16="http://schemas.microsoft.com/office/drawing/2014/main" id="{1D65D287-3580-751F-4583-10FBBAC30BA5}"/>
            </a:ext>
          </a:extLst>
        </cdr:cNvPr>
        <cdr:cNvSpPr txBox="1"/>
      </cdr:nvSpPr>
      <cdr:spPr>
        <a:xfrm xmlns:a="http://schemas.openxmlformats.org/drawingml/2006/main">
          <a:off x="7660864" y="5428978"/>
          <a:ext cx="1394994" cy="287829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100" b="1" i="0" u="none" strike="noStrike">
              <a:solidFill>
                <a:srgbClr val="000000"/>
              </a:solidFill>
              <a:latin typeface="Calibri"/>
              <a:ea typeface="Calibri"/>
              <a:cs typeface="Calibri"/>
            </a:rPr>
            <a:t>nº de reajustes:</a:t>
          </a:r>
          <a:endParaRPr lang="pt-BR" sz="1100"/>
        </a:p>
      </cdr:txBody>
    </cdr:sp>
  </cdr:relSizeAnchor>
  <cdr:relSizeAnchor xmlns:cdr="http://schemas.openxmlformats.org/drawingml/2006/chartDrawing">
    <cdr:from>
      <cdr:x>0.78952</cdr:x>
      <cdr:y>0.95207</cdr:y>
    </cdr:from>
    <cdr:to>
      <cdr:x>0.94471</cdr:x>
      <cdr:y>1</cdr:y>
    </cdr:to>
    <cdr:sp macro="" textlink="">
      <cdr:nvSpPr>
        <cdr:cNvPr id="8" name="CaixaDeTexto 1">
          <a:extLst xmlns:a="http://schemas.openxmlformats.org/drawingml/2006/main">
            <a:ext uri="{FF2B5EF4-FFF2-40B4-BE49-F238E27FC236}">
              <a16:creationId xmlns:a16="http://schemas.microsoft.com/office/drawing/2014/main" id="{54DB74D6-C378-C2F3-05B1-918836FB3F95}"/>
            </a:ext>
          </a:extLst>
        </cdr:cNvPr>
        <cdr:cNvSpPr txBox="1"/>
      </cdr:nvSpPr>
      <cdr:spPr>
        <a:xfrm xmlns:a="http://schemas.openxmlformats.org/drawingml/2006/main">
          <a:off x="7117907" y="5940197"/>
          <a:ext cx="1399148" cy="299047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pt-BR" sz="1100" b="1"/>
            <a:t>variação real média: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0.60984</cdr:y>
    </cdr:from>
    <cdr:to>
      <cdr:x>0.06127</cdr:x>
      <cdr:y>0.64918</cdr:y>
    </cdr:to>
    <cdr:sp macro="" textlink="">
      <cdr:nvSpPr>
        <cdr:cNvPr id="2" name="Seta: para a Direita 1">
          <a:extLst xmlns:a="http://schemas.openxmlformats.org/drawingml/2006/main">
            <a:ext uri="{FF2B5EF4-FFF2-40B4-BE49-F238E27FC236}">
              <a16:creationId xmlns:a16="http://schemas.microsoft.com/office/drawing/2014/main" id="{F38C546F-4D5E-3313-CCBE-8A918ACA8F8E}"/>
            </a:ext>
          </a:extLst>
        </cdr:cNvPr>
        <cdr:cNvSpPr/>
      </cdr:nvSpPr>
      <cdr:spPr>
        <a:xfrm xmlns:a="http://schemas.openxmlformats.org/drawingml/2006/main">
          <a:off x="0" y="4182256"/>
          <a:ext cx="740442" cy="269823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 kern="12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15F17-580C-4747-9BE9-1F4ADC8D351B}" type="datetimeFigureOut">
              <a:rPr lang="pt-BR" smtClean="0"/>
              <a:t>25/08/2025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2A8F3-217F-406B-A8FB-03967F3AA3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6437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475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C3E86-3F35-F556-A84E-E571EA74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72CA199-A120-6062-F643-6003DF3DD9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4111138-4002-7080-6F31-3B86015F2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EAB33F9-F914-90AD-33E2-07687072C3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475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71A7F-8762-1A6E-53FB-D0826E0A9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B1812B2-B76B-34F2-432E-4492D2CFD3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4DDED9C-36D8-1017-5F17-1296A8EAC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88CE73-4BAE-2DB2-4711-EA93A3C166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143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2970D-CC7F-D5E8-52DA-595A72133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BC9DAF3-0AB4-447F-FFF0-0AEB12F383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7B2D480-BF78-48CF-7DB1-7F59B7D88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A75188D-2106-6C51-CB6F-5DC2151F6B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535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2BB6B-5383-398C-6799-1842288C3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0E84D76-2393-2794-B575-1BF26749F6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526059C-0907-523E-131B-A192C6D0DD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FA7D6E1-92D8-A94C-4CE0-AEF995EE73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683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84C5A-906F-9E77-AF49-DCD34DBAA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1B83AA1-6A0E-F5B2-2586-F518B0C32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C836B4A-E053-96A8-FECA-C682DD6B41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0DFD7D0-587E-5E4F-E7A3-847FD3D746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687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16E97-E7D6-7F5C-2349-7B66E5668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52392EA-D0A8-9BFA-8F19-52B8A4737A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5A5A2F2-C26E-B225-0089-89AF0B74C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C399E39-48D2-2314-061B-D4E412DB85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354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6A048-5D03-C341-23F6-D3E1A24B0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D7BBF55-4038-3723-FEEC-F544DCDB32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5339482-5998-0FAD-CF51-3BB632E762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B38CCA5-2E31-55F5-5CBF-DF17728139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89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54B31-3F35-6FCF-A515-60E836887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B7FAA7B-8E3A-01AE-070D-1E46B21087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69F32D8-D8A4-DC16-48E5-02B8E70B7D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383744B-F3C4-A956-B333-EE0E71AD45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809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E7440-185D-ECEE-4094-9E3740A1E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93F98B5-2DB3-5185-B1CF-FF6614CD3F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0D6C00A-9764-C59D-AB02-4DD7338E0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05EA295-121F-DE7C-EFC8-56C52C7338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912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6DB3D-EE7A-153B-26C8-C5A3ADF9E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E5DA5BB-7075-E873-D3F0-0FA6A30AE5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A93A972-DCA3-FF70-2786-EA0439121B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F4C2E54-1D28-56A1-6BC5-6340DDC6AF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372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475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3BD26-C148-8620-9860-CA695B342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1AA4FCB-B05A-EEEB-7AFD-185D04687E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0085898-8AFB-EA45-797C-F03F56B983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7BB199-BF7C-0860-2EDE-6A9945BF47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558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6ABA8-1B3E-5F6E-8F93-5DD545562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E7F8979-C367-5223-328B-AA3B91703C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C5507C5-E4CD-136E-8F0A-60B88251B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301C7A3-ED28-2D33-13EB-574D74960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1949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7C5E9-94A9-7906-3808-5DAAF7533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31B86AD-B0B5-1E9E-63D7-E6D784BFE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8B5E000-9F9D-5877-FD4A-30C3E65DCF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D6486CF-FD80-FDEB-0CDD-155E6E7955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2590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F0514-E986-09BC-DECE-C351FB77B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9D0DA59-1B5F-F46A-0527-EA7E2C09CA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9916E67-3AC2-9930-B73B-CE39C4EE8F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C8755F8-FA23-39EB-336D-55A1707F54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9548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FBC91-2880-22E5-AEFD-E5160F13F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8EE8301-CF84-FB09-F95C-46A09E8FFB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2538E23-8EB1-6803-F3DE-269C9814A2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FB04948-4A74-7E4F-D1B8-46AAE0FAE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0725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93839-85C9-7222-9E39-B9F7C8992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F69A698-E90D-E910-4021-7D9E222B2D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7AF206C-A633-A832-F01E-2D8EDBF86B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550CC2-81AC-731C-AD8E-A2DE206E9D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7084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A142C-3281-9E2D-67C5-36EB0A129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26EB41C-1E5C-1C4A-4FEC-5F152CBBE6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AF0C986-0F42-08BF-CAF3-0804E40895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3240D6-C0D8-45E8-A93E-E59AB2E44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195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E2B00-86B0-FAA9-CBDD-666ED4A6C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2E18084-1E12-CE66-277E-4CEF08871F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C845171-5B08-EEE1-B0ED-12963FEA12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FE8E14C-64F0-FD3D-CB92-3A0EEDD73F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9437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6C9EF-927D-2F7F-DBBF-DF82E7C73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A0356D1-8FDC-813F-046F-AB05B1B1DA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018CE54-BAD4-E7C4-2770-94A9BE60DF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3F51901-CA78-2F37-8A53-E27C11F8B4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3857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8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CEEC3-664A-A46E-40EE-E82EBF943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E4185D6-7AF3-2EF1-9A37-CA1E085BF1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413338F-71D4-319E-DA97-475A2AE6D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D9A466F-E03F-A9A3-A919-DE046D6A4C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002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AAA21-5EA6-1F9A-C5E2-41141AAA8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52F5846-7D0F-B768-1DBB-7366EA5F4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CEE0E55-D252-5BBF-D1F0-ABE9C98896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2C6D7D-9957-94C2-C788-35027BAB40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561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8238F-216B-3953-6158-77041FE8A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5DE15A5-16B2-BAD9-2CCC-E638830E9D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744AD13-E75B-177E-CB6D-59864A1861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9FA74ED-3141-6355-DD84-A2E2BBE695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251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B29CF-4057-7AD5-39F7-2E132271E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2CEC157-F00D-D74E-BBB7-9BF4CA01C8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072A7E8-2129-E8BB-0980-A5DF314639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0B3C8E2-80E2-5F8E-8442-BA7ECBC239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85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A7402-5785-D5D1-0B70-2812C7018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DBD562D-9B8D-6FB5-B0E0-DA4DEE8AA3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A28E1F5-5141-3C61-48BD-43B5DD7EE3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48A955A-6480-3978-088A-D85FAE5C16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264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B2B86-B9A3-F96D-9609-5A6000C44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B7C1F4F-BF8B-0AB6-C500-B1CDC20B10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7417A2E-F62E-6EA5-E2FF-3EF7B00A5F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F951C67-DCC3-6B96-14A5-FBFB74CE76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685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0055E-2AF5-22CD-73FA-1034A3827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988DFE4-FE60-3FE5-8BAE-BEDF89DE4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72B1FEF-582B-EB4B-CCC8-4DDF68432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8F2746-C960-1CC5-0A8E-B365BF1CE6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702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</p:grpSp>
      <p:sp>
        <p:nvSpPr>
          <p:cNvPr id="18" name="Espaço Reservado para Texto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856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.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orma Livre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21" name="Forma Livre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22" name="Forma Livre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</p:grpSp>
      <p:sp>
        <p:nvSpPr>
          <p:cNvPr id="32" name="Títu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Espaço Reservado para Texto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5" name="Espaço Reservado para Texto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7" name="Espaço Reservado para Conteúdo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8" name="Espaço reservado para conteúdo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914D182-A7DD-4F7B-B207-262854316E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D002ABF2-59A6-4C8B-90A9-C2D7243E4867}" type="datetime4">
              <a:rPr lang="pt-BR" noProof="0" smtClean="0">
                <a:latin typeface="+mn-lt"/>
              </a:rPr>
              <a:t>25 de agosto de 2025</a:t>
            </a:fld>
            <a:endParaRPr lang="pt-BR" noProof="0" dirty="0">
              <a:latin typeface="+mn-lt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0B29252-5D0B-4B9D-9FBD-8EC0929FE0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pt-BR" noProof="0" dirty="0"/>
              <a:t>Análise Anual</a:t>
            </a:r>
            <a:endParaRPr lang="pt-BR" b="0" noProof="0" dirty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5BB4FEF6-E217-4110-BBF5-C4B77ADC84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763283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.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Forma Livre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39" name="Forma Livre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40" name="Forma Livre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</p:grpSp>
      <p:sp>
        <p:nvSpPr>
          <p:cNvPr id="32" name="Títu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Espaço Reservado para Texto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pt-BR" noProof="0"/>
              <a:t>Clique para editar os estilos de texto Mestres</a:t>
            </a:r>
          </a:p>
        </p:txBody>
      </p:sp>
      <p:sp>
        <p:nvSpPr>
          <p:cNvPr id="27" name="Espaço Reservado para Conteúdo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pt-BR" noProof="0"/>
              <a:t>Clique para editar os estilos de texto Mestres</a:t>
            </a:r>
          </a:p>
        </p:txBody>
      </p:sp>
      <p:sp>
        <p:nvSpPr>
          <p:cNvPr id="21" name="Espaço Reservado para Conteúdo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2" name="Espaço Reservado para Texto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pt-BR" noProof="0"/>
              <a:t>Clique para editar os estilos de texto Mestres</a:t>
            </a:r>
          </a:p>
        </p:txBody>
      </p:sp>
      <p:sp>
        <p:nvSpPr>
          <p:cNvPr id="24" name="Espaço reservado para conteúdo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0FA07F3-F8E4-4505-85EC-22734AC687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8A4F546E-0691-4510-9A35-C7334DA84076}" type="datetime4">
              <a:rPr lang="pt-BR" noProof="0" smtClean="0">
                <a:latin typeface="+mn-lt"/>
              </a:rPr>
              <a:t>25 de agosto de 2025</a:t>
            </a:fld>
            <a:endParaRPr lang="pt-BR" noProof="0" dirty="0">
              <a:latin typeface="+mn-lt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5165D22-FEF5-4F30-8822-5D2378806A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pt-BR" noProof="0" dirty="0"/>
              <a:t>Análise Anual</a:t>
            </a:r>
            <a:endParaRPr lang="pt-BR" b="0" noProof="0" dirty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1540F86B-3DA3-4708-AAF5-387BA115C4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485488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>
          <p15:clr>
            <a:srgbClr val="FBAE40"/>
          </p15:clr>
        </p15:guide>
        <p15:guide id="4" pos="516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>
          <p15:clr>
            <a:srgbClr val="FBAE40"/>
          </p15:clr>
        </p15:guide>
        <p15:guide id="11" pos="2880">
          <p15:clr>
            <a:srgbClr val="FBAE40"/>
          </p15:clr>
        </p15:guide>
        <p15:guide id="12" orient="horz" pos="17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o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ítu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Forma Livre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17" name="Forma Livre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18" name="Forma Livre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</p:grp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2" name="Espaço Reservado para Texto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3" name="Espaço Reservado para Texto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4" name="Espaço Reservado para Texto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5" name="Espaço Reservado para Texto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6" name="Espaço Reservado para Texto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7" name="Espaço Reservado para Texto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8" name="Espaço Reservado para Texto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C45E38A-5516-4C3E-88FC-0DCBD876054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0"/>
          <a:lstStyle/>
          <a:p>
            <a:pPr rtl="0"/>
            <a:fld id="{3DBEA6DC-A0BF-49C7-906E-6E6597662598}" type="datetime4">
              <a:rPr lang="pt-BR" noProof="0" smtClean="0">
                <a:latin typeface="+mn-lt"/>
              </a:rPr>
              <a:t>25 de agosto de 2025</a:t>
            </a:fld>
            <a:endParaRPr lang="pt-BR" noProof="0" dirty="0">
              <a:latin typeface="+mn-lt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225273-038D-4F51-A093-83D80104F2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/>
          <a:p>
            <a:pPr rtl="0"/>
            <a:r>
              <a:rPr lang="pt-BR" noProof="0" dirty="0"/>
              <a:t>Análise Anual</a:t>
            </a:r>
            <a:endParaRPr lang="pt-BR" b="0" noProof="0" dirty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C7F24E14-E0E0-44FA-A4AA-FA63A858730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17560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iga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Texto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do subtítulo Mestre</a:t>
            </a:r>
            <a:endParaRPr lang="pt-BR" noProof="0" dirty="0"/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Espaço Reservado para Imagem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Forma Livre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32" name="Forma Livre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33" name="Forma Livre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73282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Forma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9" name="Forma Livre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Espaço Reservado para Texto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15" name="Espaço Reservado para Texto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Espaço Reservado para Texto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18" name="Espaço Reservado para Texto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Espaço Reservado para Texto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2" name="Espaço Reservado para Texto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Espaço Reservado para Texto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5" name="Espaço Reservado para Texto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Espaço Reservado para Texto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8" name="Espaço Reservado para Texto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2655503-4608-4F79-A5D4-B2F67958F26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/>
          <a:p>
            <a:pPr rtl="0"/>
            <a:fld id="{6B0F7DF4-F2CA-42E1-AFA2-97BD8D250ADE}" type="datetime4">
              <a:rPr lang="pt-BR" noProof="0" smtClean="0">
                <a:latin typeface="+mn-lt"/>
              </a:rPr>
              <a:t>25 de agosto de 2025</a:t>
            </a:fld>
            <a:endParaRPr lang="pt-BR" noProof="0" dirty="0">
              <a:latin typeface="+mn-lt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DAFA395-FE4C-4A99-A74E-57757D8473E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/>
          <a:lstStyle/>
          <a:p>
            <a:pPr rtl="0"/>
            <a:r>
              <a:rPr lang="pt-BR" noProof="0" dirty="0"/>
              <a:t>Análise Anual</a:t>
            </a:r>
            <a:endParaRPr lang="pt-BR" b="0" noProof="0" dirty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30A6A117-A0E8-43E1-9120-CE3B8B97667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55876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Forma Livre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16" name="Forma Livre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19" name="Forma Livre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</p:grpSp>
      <p:sp>
        <p:nvSpPr>
          <p:cNvPr id="14" name="Espaço Reservado para Imagem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Espaço Reservado para Texto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A64E0B3-57C5-4DAF-8531-F39610E77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C16A7595-89D9-4258-950C-6AECF9DDF8B8}" type="datetime4">
              <a:rPr lang="pt-BR" noProof="0" smtClean="0">
                <a:latin typeface="+mn-lt"/>
              </a:rPr>
              <a:t>25 de agosto de 2025</a:t>
            </a:fld>
            <a:endParaRPr lang="pt-BR" noProof="0" dirty="0">
              <a:latin typeface="+mn-lt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7E0EC46-C626-4D58-AB64-0B3B850D14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pt-BR" noProof="0" dirty="0"/>
              <a:t>Análise Anual</a:t>
            </a:r>
            <a:endParaRPr lang="pt-BR" b="0" noProof="0" dirty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8F25D00C-8F5C-4528-87FA-F9431D967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99218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>
          <p15:clr>
            <a:srgbClr val="FBAE40"/>
          </p15:clr>
        </p15:guide>
        <p15:guide id="7" orient="horz" pos="1440">
          <p15:clr>
            <a:srgbClr val="FBAE40"/>
          </p15:clr>
        </p15:guide>
        <p15:guide id="9" orient="horz" pos="1224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a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Imagem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upo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Forma Livre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24" name="Forma Livre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25" name="Forma Livre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73855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Gráfico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/>
              <a:t>Clique no ícone para adicionar gráfico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71012B1-809A-45CE-9FED-46D08DC8C4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2D0FCFC1-2078-4220-A791-5353C1A85342}" type="datetime4">
              <a:rPr lang="pt-BR" noProof="0" smtClean="0">
                <a:latin typeface="+mn-lt"/>
              </a:rPr>
              <a:t>25 de agosto de 2025</a:t>
            </a:fld>
            <a:endParaRPr lang="pt-BR" noProof="0">
              <a:latin typeface="+mn-lt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FB6FA27-6601-4107-A3C9-808CB4430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pt-BR" noProof="0"/>
              <a:t>Análise Anual</a:t>
            </a:r>
            <a:endParaRPr lang="pt-BR" b="0" noProof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0919432A-F8B5-4A96-AEE6-2E159658D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072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9" name="Espaço Reservado para Tabela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 rtlCol="0"/>
          <a:lstStyle/>
          <a:p>
            <a:pPr rtl="0"/>
            <a:r>
              <a:rPr lang="pt-BR" noProof="0"/>
              <a:t>Clique no ícone para adicionar tabela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B2411D2-78FE-46C1-9EA9-C6A882903B5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0D672EA7-A5DA-4DCF-A305-17E011B80D62}" type="datetime4">
              <a:rPr lang="pt-BR" noProof="0" smtClean="0">
                <a:latin typeface="+mn-lt"/>
              </a:rPr>
              <a:t>25 de agosto de 2025</a:t>
            </a:fld>
            <a:endParaRPr lang="pt-BR" noProof="0">
              <a:latin typeface="+mn-lt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04DAF8F-82DB-4DBE-9041-71217A4516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pt-BR" noProof="0"/>
              <a:t>Análise Anual</a:t>
            </a:r>
            <a:endParaRPr lang="pt-BR" b="0" noProof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782F761B-6706-439D-9C75-43E751AB19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5878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rtlCol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10" name="Caixa de texto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548291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BR" sz="20000" b="1" noProof="0" dirty="0">
                <a:solidFill>
                  <a:schemeClr val="bg1"/>
                </a:solidFill>
              </a:rPr>
              <a:t>“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AutoForma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20" name="Forma Livre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21" name="Forma Livre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22" name="Forma Livre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23" name="Forma Livre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Forma Livre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26" name="Forma Livre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27" name="Forma Livre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54793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>
          <p15:clr>
            <a:srgbClr val="FBAE40"/>
          </p15:clr>
        </p15:guide>
        <p15:guide id="9" orient="horz" pos="124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Forma Livre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27" name="Forma Livre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36" name="Forma Livre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</p:grpSp>
      <p:sp>
        <p:nvSpPr>
          <p:cNvPr id="38" name="Espaço Reservado para Imagem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61" name="Título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cxnSp>
        <p:nvCxnSpPr>
          <p:cNvPr id="62" name="Conector Reto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Espaço Reservado para Imagem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72" name="Espaço Reservado para Texto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73" name="Espaço Reservado para Texto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74" name="Espaço Reservado para Texto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75" name="Espaço Reservado para Texto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76" name="Espaço Reservado para Texto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77" name="Espaço Reservado para Texto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78" name="Espaço Reservado para Texto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79" name="Espaço Reservado para Texto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AutoForma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29" name="Forma Livre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30" name="Forma Livre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31" name="Forma livre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  <p:sp>
          <p:nvSpPr>
            <p:cNvPr id="32" name="Forma Livre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/>
            </a:p>
          </p:txBody>
        </p:sp>
      </p:grpSp>
      <p:sp>
        <p:nvSpPr>
          <p:cNvPr id="66" name="Espaço Reservado para Imagem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69" name="Espaço Reservado para Imagem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ED89364-B1CB-4E72-A6BB-95A34B50661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 rtlCol="0"/>
          <a:lstStyle/>
          <a:p>
            <a:pPr rtl="0"/>
            <a:fld id="{037ECF49-BE9A-4960-9DAF-BEA0BAF15DBB}" type="datetime4">
              <a:rPr lang="pt-BR" noProof="0" smtClean="0">
                <a:latin typeface="+mn-lt"/>
              </a:rPr>
              <a:t>25 de agosto de 2025</a:t>
            </a:fld>
            <a:endParaRPr lang="pt-BR" noProof="0" dirty="0">
              <a:latin typeface="+mn-lt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E09328F-B310-4BF3-883E-BA9A39676AF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pt-BR" noProof="0" dirty="0"/>
              <a:t>Análise Anual</a:t>
            </a:r>
            <a:endParaRPr lang="pt-BR" b="0" noProof="0" dirty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04192EF2-9336-43EF-A365-1F54000F7D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611630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4008">
          <p15:clr>
            <a:srgbClr val="FBAE40"/>
          </p15:clr>
        </p15:guide>
        <p15:guide id="5" pos="1944">
          <p15:clr>
            <a:srgbClr val="FBAE40"/>
          </p15:clr>
        </p15:guide>
        <p15:guide id="6" pos="3648">
          <p15:clr>
            <a:srgbClr val="FBAE40"/>
          </p15:clr>
        </p15:guide>
        <p15:guide id="7" orient="horz" pos="1392">
          <p15:clr>
            <a:srgbClr val="FBAE40"/>
          </p15:clr>
        </p15:guide>
        <p15:guide id="8" orient="horz" pos="552">
          <p15:clr>
            <a:srgbClr val="FBAE40"/>
          </p15:clr>
        </p15:guide>
        <p15:guide id="9" orient="horz" pos="1224">
          <p15:clr>
            <a:srgbClr val="FBAE40"/>
          </p15:clr>
        </p15:guide>
        <p15:guide id="10" pos="5352">
          <p15:clr>
            <a:srgbClr val="FBAE40"/>
          </p15:clr>
        </p15:guide>
        <p15:guide id="11" pos="5736">
          <p15:clr>
            <a:srgbClr val="FBAE40"/>
          </p15:clr>
        </p15:guide>
        <p15:guide id="12" orient="horz" pos="2904">
          <p15:clr>
            <a:srgbClr val="FBAE40"/>
          </p15:clr>
        </p15:guide>
        <p15:guide id="13" orient="horz" pos="160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ha do tempo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ítulo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96" name="Espaço Reservado para Texto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97" name="Espaço Reservado para Texto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102" name="Espaço Reservado para Texto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103" name="Espaço Reservado para Texto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pt-BR" noProof="0"/>
              <a:t>Clique para editar os estilos de texto Mestres</a:t>
            </a:r>
          </a:p>
        </p:txBody>
      </p:sp>
      <p:sp>
        <p:nvSpPr>
          <p:cNvPr id="106" name="Espaço Reservado para Texto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107" name="Espaço Reservado para Texto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pt-BR" noProof="0"/>
              <a:t>Clique para editar os estilos de texto Mestres</a:t>
            </a:r>
          </a:p>
        </p:txBody>
      </p:sp>
      <p:sp>
        <p:nvSpPr>
          <p:cNvPr id="108" name="Espaço Reservado para Texto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109" name="Espaço Reservado para Texto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1DC2552-C347-4C3D-8C92-4A6981227C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 rtlCol="0"/>
          <a:lstStyle/>
          <a:p>
            <a:pPr rtl="0"/>
            <a:fld id="{707B6374-D19B-4EAC-B5EF-652507579787}" type="datetime4">
              <a:rPr lang="pt-BR" noProof="0" smtClean="0">
                <a:latin typeface="+mn-lt"/>
              </a:rPr>
              <a:t>25 de agosto de 2025</a:t>
            </a:fld>
            <a:endParaRPr lang="pt-BR" noProof="0">
              <a:latin typeface="+mn-lt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5B7C35C-F3E4-4522-8711-16E4F9052C2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/>
          <a:p>
            <a:pPr rtl="0"/>
            <a:r>
              <a:rPr lang="pt-BR" noProof="0"/>
              <a:t>Análise Anual</a:t>
            </a:r>
            <a:endParaRPr lang="pt-BR" b="0" noProof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1F4D6BAD-56F4-42F1-A2B3-FDB73364FD4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334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3768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orient="horz" pos="1512">
          <p15:clr>
            <a:srgbClr val="FBAE40"/>
          </p15:clr>
        </p15:guide>
        <p15:guide id="11" orient="horz" pos="28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2" name="Espaço Reservado para Título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0" name="Espaço Reservado para Data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D94B1CDD-2F73-47CA-A551-F85B4E632EE9}" type="datetime4">
              <a:rPr lang="pt-BR" noProof="0" smtClean="0">
                <a:latin typeface="+mn-lt"/>
              </a:rPr>
              <a:t>25 de agosto de 2025</a:t>
            </a:fld>
            <a:endParaRPr lang="pt-BR" noProof="0">
              <a:latin typeface="+mn-lt"/>
            </a:endParaRPr>
          </a:p>
        </p:txBody>
      </p:sp>
      <p:sp>
        <p:nvSpPr>
          <p:cNvPr id="31" name="Espaço Reservado para Rodapé 4">
            <a:extLst>
              <a:ext uri="{FF2B5EF4-FFF2-40B4-BE49-F238E27FC236}">
                <a16:creationId xmlns:a16="http://schemas.microsoft.com/office/drawing/2014/main" id="{C9955F1C-C0B1-BA44-8905-6991FA0D1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Análise Anual</a:t>
            </a:r>
            <a:endParaRPr lang="pt-BR" b="0" noProof="0"/>
          </a:p>
        </p:txBody>
      </p:sp>
      <p:sp>
        <p:nvSpPr>
          <p:cNvPr id="32" name="Espaço reservado para o número do slide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76232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eese.org.br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3E168C-8042-5B4E-A5A4-A5BF693AE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5" y="613640"/>
            <a:ext cx="5652668" cy="1253108"/>
          </a:xfrm>
        </p:spPr>
        <p:txBody>
          <a:bodyPr rtlCol="0"/>
          <a:lstStyle/>
          <a:p>
            <a:pPr rtl="0"/>
            <a:r>
              <a:rPr lang="pt-BR" sz="3600" dirty="0">
                <a:solidFill>
                  <a:schemeClr val="tx2">
                    <a:lumMod val="25000"/>
                  </a:schemeClr>
                </a:solidFill>
              </a:rPr>
              <a:t>Campanha salarial 2025</a:t>
            </a:r>
            <a:br>
              <a:rPr lang="pt-BR" sz="3600" dirty="0">
                <a:solidFill>
                  <a:schemeClr val="tx2">
                    <a:lumMod val="25000"/>
                  </a:schemeClr>
                </a:solidFill>
              </a:rPr>
            </a:br>
            <a:endParaRPr lang="pt-BR" sz="3600" i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8E61D8-31A3-2D45-8E25-CBE846E26E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427899"/>
            <a:ext cx="5491570" cy="953337"/>
          </a:xfrm>
        </p:spPr>
        <p:txBody>
          <a:bodyPr rtlCol="0"/>
          <a:lstStyle/>
          <a:p>
            <a:pPr rtl="0"/>
            <a:r>
              <a:rPr lang="pt-BR" sz="2000" i="1" dirty="0">
                <a:solidFill>
                  <a:srgbClr val="002060"/>
                </a:solidFill>
                <a:latin typeface="+mj-lt"/>
              </a:rPr>
              <a:t>Rodolfo Viana</a:t>
            </a:r>
          </a:p>
          <a:p>
            <a:pPr rtl="0"/>
            <a:r>
              <a:rPr lang="pt-BR" sz="2000" i="1" dirty="0">
                <a:solidFill>
                  <a:srgbClr val="002060"/>
                </a:solidFill>
                <a:latin typeface="+mj-lt"/>
              </a:rPr>
              <a:t>Economista</a:t>
            </a:r>
          </a:p>
          <a:p>
            <a:pPr rtl="0"/>
            <a:r>
              <a:rPr lang="pt-BR" sz="2000" dirty="0">
                <a:solidFill>
                  <a:srgbClr val="002060"/>
                </a:solidFill>
                <a:latin typeface="+mj-lt"/>
              </a:rPr>
              <a:t>Agosto/2025</a:t>
            </a:r>
            <a:endParaRPr lang="pt-BR" sz="2000" dirty="0">
              <a:solidFill>
                <a:srgbClr val="002060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21ABA78-4860-B79D-5AE1-3C0EFE272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229" y="5502890"/>
            <a:ext cx="3678449" cy="116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73F1E2C-351E-9E2F-C680-9DED35577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3229" y="1640235"/>
            <a:ext cx="1838796" cy="253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50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87425-C369-45C2-1E61-C1F7C0754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0DB94CB7-8F86-57F6-1398-E799A4E3F500}"/>
              </a:ext>
            </a:extLst>
          </p:cNvPr>
          <p:cNvSpPr/>
          <p:nvPr/>
        </p:nvSpPr>
        <p:spPr>
          <a:xfrm>
            <a:off x="0" y="5816184"/>
            <a:ext cx="1049311" cy="1041816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BDC81114-82B9-DA49-9D4C-E7262DE13B31}"/>
              </a:ext>
            </a:extLst>
          </p:cNvPr>
          <p:cNvSpPr/>
          <p:nvPr/>
        </p:nvSpPr>
        <p:spPr>
          <a:xfrm rot="10800000">
            <a:off x="11142689" y="0"/>
            <a:ext cx="1049311" cy="1041816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1F7AB9E0-B7B6-A5AF-3ACA-3EC6C77D0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84" r="2817" b="884"/>
          <a:stretch>
            <a:fillRect/>
          </a:stretch>
        </p:blipFill>
        <p:spPr>
          <a:xfrm>
            <a:off x="11667344" y="6333890"/>
            <a:ext cx="470618" cy="52411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FDB99BF-3E45-42C6-1E52-1E6A2C220C75}"/>
              </a:ext>
            </a:extLst>
          </p:cNvPr>
          <p:cNvSpPr txBox="1"/>
          <p:nvPr/>
        </p:nvSpPr>
        <p:spPr>
          <a:xfrm>
            <a:off x="304800" y="193964"/>
            <a:ext cx="10945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SINDIPEÇAS -  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Sindicato Nacional da Indústria de Componentes para Veículos Automotores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26D8B8E-0F73-8B33-2E4F-8E80B11CEBE6}"/>
              </a:ext>
            </a:extLst>
          </p:cNvPr>
          <p:cNvSpPr txBox="1"/>
          <p:nvPr/>
        </p:nvSpPr>
        <p:spPr>
          <a:xfrm>
            <a:off x="152400" y="1248259"/>
            <a:ext cx="7975682" cy="5609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Setor já opera com taxas de 25% desde 3 de Maio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ranklin Gothic Book"/>
                <a:ea typeface="+mn-ea"/>
                <a:cs typeface="+mn-cs"/>
              </a:rPr>
              <a:t>As exportações gerais representam 11,1% do faturamento total do setor;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US$ 1,4 bilhão de exportações para os EUA em 2024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17,5% do total exportado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 US$ 2,3 bilhões de importações dos EUA em 2024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 Déficit comercial de US$ 900 milhões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 Neste ano, no acumulado do 1° semestre e com relação aos EUA temos a seguinte situação: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 US$ 632 milhões exportação para os EUA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 Representaram 15,7% do total exportado no semestre (2° maior destino, atrás da Argentina que representa 38,9%, em 3° temos o México com 8,7%, seguido pela Alemanha com 5,3% e Chile com 2,8% na 5° posição)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                                                                                 		Fonte: https://sindipecas.org.br/uploads/documentos/1753096565_BCA_JUL25.pdf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5858B9D-7801-2AD1-3DE4-F39D8B7A6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82" y="2424545"/>
            <a:ext cx="4009880" cy="276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97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4B8E4-84A5-506A-7EB1-C74EB0120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A52D4E7B-B936-58ED-538A-E8A98153A760}"/>
              </a:ext>
            </a:extLst>
          </p:cNvPr>
          <p:cNvSpPr/>
          <p:nvPr/>
        </p:nvSpPr>
        <p:spPr>
          <a:xfrm>
            <a:off x="0" y="5816184"/>
            <a:ext cx="1049311" cy="1041816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3C9E0F91-7560-8092-CCF5-366190B2F24E}"/>
              </a:ext>
            </a:extLst>
          </p:cNvPr>
          <p:cNvSpPr/>
          <p:nvPr/>
        </p:nvSpPr>
        <p:spPr>
          <a:xfrm rot="10800000">
            <a:off x="11142689" y="0"/>
            <a:ext cx="1049311" cy="1041816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4C3613E5-982C-3DFE-942F-5948718D0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84" r="2817" b="884"/>
          <a:stretch>
            <a:fillRect/>
          </a:stretch>
        </p:blipFill>
        <p:spPr>
          <a:xfrm>
            <a:off x="11667344" y="6333890"/>
            <a:ext cx="470618" cy="52411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535CC0A-65FA-1798-BE0F-330EEAA45ECB}"/>
              </a:ext>
            </a:extLst>
          </p:cNvPr>
          <p:cNvSpPr txBox="1"/>
          <p:nvPr/>
        </p:nvSpPr>
        <p:spPr>
          <a:xfrm>
            <a:off x="304800" y="193964"/>
            <a:ext cx="10945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ABIMAQ -  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Associação Brasileira de Máquinas e Equipamentos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979029C-3C7E-B1CD-6371-18979823DFDC}"/>
              </a:ext>
            </a:extLst>
          </p:cNvPr>
          <p:cNvSpPr txBox="1"/>
          <p:nvPr/>
        </p:nvSpPr>
        <p:spPr>
          <a:xfrm>
            <a:off x="304800" y="1146388"/>
            <a:ext cx="11734800" cy="3594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Brasil teve déficit de US$ 1,1 bilhão em 2024 com os EUA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US$ 4,7 bilhões de importações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US$ 3,6 bilhões de exportações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ranklin Gothic Book"/>
                <a:ea typeface="+mn-ea"/>
                <a:cs typeface="+mn-cs"/>
              </a:rPr>
              <a:t>As exportações para os EUA representavam aproximadamente 25% do total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ranklin Gothic Book"/>
                <a:ea typeface="+mn-ea"/>
                <a:cs typeface="+mn-cs"/>
              </a:rPr>
              <a:t>Esses valores exportados representaram algo em torno de 7% do faturamento do setor em 2024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ranklin Gothic Book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    Fonte: https://www.brasilmineral.com.br/noticias/abimaq-e-abal-preocupadas-com-tarifas-impostas-pelos-eua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660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F6042-1CB5-3512-8E57-3C6D50BB5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98BAFA6E-2617-B3B0-31D6-711125323DBA}"/>
              </a:ext>
            </a:extLst>
          </p:cNvPr>
          <p:cNvSpPr/>
          <p:nvPr/>
        </p:nvSpPr>
        <p:spPr>
          <a:xfrm>
            <a:off x="0" y="5816184"/>
            <a:ext cx="1049311" cy="1041816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EBA0703E-D5F7-22E1-3393-AF557E27EDF9}"/>
              </a:ext>
            </a:extLst>
          </p:cNvPr>
          <p:cNvSpPr/>
          <p:nvPr/>
        </p:nvSpPr>
        <p:spPr>
          <a:xfrm rot="10800000">
            <a:off x="11142689" y="0"/>
            <a:ext cx="1049311" cy="1041816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670F1FA1-96B5-5705-FF6C-50CC1177B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84" r="2817" b="884"/>
          <a:stretch>
            <a:fillRect/>
          </a:stretch>
        </p:blipFill>
        <p:spPr>
          <a:xfrm>
            <a:off x="11667344" y="6333890"/>
            <a:ext cx="470618" cy="52411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358D0D6-3FD8-751E-692B-C98ACA730F88}"/>
              </a:ext>
            </a:extLst>
          </p:cNvPr>
          <p:cNvSpPr txBox="1"/>
          <p:nvPr/>
        </p:nvSpPr>
        <p:spPr>
          <a:xfrm>
            <a:off x="304800" y="193964"/>
            <a:ext cx="10945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Aço Brasil - Siderúrgico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53C95F6-C971-C5A5-321F-AEA68C3B3ADC}"/>
              </a:ext>
            </a:extLst>
          </p:cNvPr>
          <p:cNvSpPr txBox="1"/>
          <p:nvPr/>
        </p:nvSpPr>
        <p:spPr>
          <a:xfrm>
            <a:off x="304800" y="1146388"/>
            <a:ext cx="11734800" cy="5325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16,4 milhões de toneladas de produção de janeiro a junho de aço bruto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5,1 milhões de toneladas exportadas entre laminados e semiacabados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31,3% da produção exportado entre laminados e semiacabados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ranklin Gothic Book"/>
                <a:ea typeface="+mn-ea"/>
                <a:cs typeface="+mn-cs"/>
              </a:rPr>
              <a:t>60,6% das exportações do setor siderúrgico vão para os EUA;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ranklin Gothic Book"/>
                <a:ea typeface="+mn-ea"/>
                <a:cs typeface="+mn-cs"/>
              </a:rPr>
              <a:t>50,08% da produção nacional de semiacabados vão para os EUA;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1,89% da produção nacional de laminados vão para os EUA.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							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047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C6808-2DA8-2C3C-CDA0-EDE5B1828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1B80E98B-49E9-C3C0-3C64-91572F0865F1}"/>
              </a:ext>
            </a:extLst>
          </p:cNvPr>
          <p:cNvSpPr txBox="1"/>
          <p:nvPr/>
        </p:nvSpPr>
        <p:spPr>
          <a:xfrm>
            <a:off x="4037351" y="1490008"/>
            <a:ext cx="76299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solidFill>
                  <a:schemeClr val="tx2">
                    <a:lumMod val="10000"/>
                  </a:schemeClr>
                </a:solidFill>
              </a:rPr>
              <a:t>DADOS</a:t>
            </a:r>
          </a:p>
          <a:p>
            <a:pPr algn="r"/>
            <a:r>
              <a:rPr lang="pt-BR" sz="6000" b="1" dirty="0">
                <a:solidFill>
                  <a:schemeClr val="tx2">
                    <a:lumMod val="10000"/>
                  </a:schemeClr>
                </a:solidFill>
              </a:rPr>
              <a:t> SETORIAIS</a:t>
            </a:r>
          </a:p>
        </p:txBody>
      </p:sp>
    </p:spTree>
    <p:extLst>
      <p:ext uri="{BB962C8B-B14F-4D97-AF65-F5344CB8AC3E}">
        <p14:creationId xmlns:p14="http://schemas.microsoft.com/office/powerpoint/2010/main" val="2759689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0B29B-BF18-FAC8-DA08-E73990DAB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49F5B1AF-479D-C1A8-DC58-9DBE9CB6C988}"/>
              </a:ext>
            </a:extLst>
          </p:cNvPr>
          <p:cNvSpPr/>
          <p:nvPr/>
        </p:nvSpPr>
        <p:spPr>
          <a:xfrm>
            <a:off x="0" y="5816184"/>
            <a:ext cx="1049311" cy="1041816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D4464208-0128-2516-FF6D-58089CBEBE7E}"/>
              </a:ext>
            </a:extLst>
          </p:cNvPr>
          <p:cNvSpPr/>
          <p:nvPr/>
        </p:nvSpPr>
        <p:spPr>
          <a:xfrm rot="10800000">
            <a:off x="11142689" y="0"/>
            <a:ext cx="1049311" cy="1041816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769034BE-8B49-C82C-8A14-10E0B3676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84" r="2817" b="884"/>
          <a:stretch>
            <a:fillRect/>
          </a:stretch>
        </p:blipFill>
        <p:spPr>
          <a:xfrm>
            <a:off x="11667344" y="6333890"/>
            <a:ext cx="470618" cy="52411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CBC8285-EC0D-FD19-17DB-7191007F4DBF}"/>
              </a:ext>
            </a:extLst>
          </p:cNvPr>
          <p:cNvSpPr txBox="1">
            <a:spLocks/>
          </p:cNvSpPr>
          <p:nvPr/>
        </p:nvSpPr>
        <p:spPr>
          <a:xfrm>
            <a:off x="183810" y="-89132"/>
            <a:ext cx="11738809" cy="1285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100" b="1">
                <a:solidFill>
                  <a:srgbClr val="C00000"/>
                </a:solidFill>
                <a:latin typeface="Barlow" pitchFamily="2" charset="0"/>
                <a:cs typeface="Times New Roman"/>
              </a:rPr>
              <a:t>Variação da produção acumulada em 12 meses até junho de 2025 </a:t>
            </a:r>
            <a:br>
              <a:rPr lang="pt-BR" sz="2100" b="1">
                <a:solidFill>
                  <a:srgbClr val="C00000"/>
                </a:solidFill>
                <a:latin typeface="Barlow" pitchFamily="2" charset="0"/>
                <a:cs typeface="Times New Roman"/>
              </a:rPr>
            </a:br>
            <a:r>
              <a:rPr lang="pt-BR" sz="2100" b="1">
                <a:solidFill>
                  <a:srgbClr val="C00000"/>
                </a:solidFill>
                <a:latin typeface="Barlow" pitchFamily="2" charset="0"/>
                <a:cs typeface="Times New Roman"/>
              </a:rPr>
              <a:t>indústria e segmentos metalúrgicos (%) - Brasil</a:t>
            </a:r>
            <a:endParaRPr lang="pt-BR" sz="2100" b="1" dirty="0">
              <a:solidFill>
                <a:srgbClr val="C00000"/>
              </a:solidFill>
              <a:latin typeface="Barlow" pitchFamily="2" charset="0"/>
              <a:cs typeface="Times New Roman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71EB5D1-4580-6AB5-223E-9D30E6F6937C}"/>
              </a:ext>
            </a:extLst>
          </p:cNvPr>
          <p:cNvGraphicFramePr>
            <a:graphicFrameLocks/>
          </p:cNvGraphicFramePr>
          <p:nvPr/>
        </p:nvGraphicFramePr>
        <p:xfrm>
          <a:off x="183810" y="980728"/>
          <a:ext cx="11822793" cy="5342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D4F243FA-9A40-C3D0-B974-90D1AEEAB0F8}"/>
              </a:ext>
            </a:extLst>
          </p:cNvPr>
          <p:cNvSpPr/>
          <p:nvPr/>
        </p:nvSpPr>
        <p:spPr>
          <a:xfrm>
            <a:off x="1025391" y="6397878"/>
            <a:ext cx="1005564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100" dirty="0">
                <a:solidFill>
                  <a:prstClr val="black"/>
                </a:solidFill>
                <a:latin typeface="Barlow" panose="00000500000000000000" pitchFamily="2" charset="0"/>
              </a:rPr>
              <a:t>A variação média acumulada do </a:t>
            </a:r>
            <a:r>
              <a:rPr lang="pt-BR" sz="2100" b="1" dirty="0">
                <a:solidFill>
                  <a:srgbClr val="C00000"/>
                </a:solidFill>
                <a:latin typeface="Barlow" panose="00000500000000000000" pitchFamily="2" charset="0"/>
              </a:rPr>
              <a:t>ramo metalúrgico </a:t>
            </a:r>
            <a:r>
              <a:rPr lang="pt-BR" sz="2100" dirty="0">
                <a:solidFill>
                  <a:prstClr val="black"/>
                </a:solidFill>
                <a:latin typeface="Barlow" panose="00000500000000000000" pitchFamily="2" charset="0"/>
              </a:rPr>
              <a:t>é de </a:t>
            </a:r>
            <a:r>
              <a:rPr lang="pt-BR" sz="2100" b="1" dirty="0">
                <a:solidFill>
                  <a:srgbClr val="C00000"/>
                </a:solidFill>
                <a:latin typeface="Barlow" panose="00000500000000000000" pitchFamily="2" charset="0"/>
              </a:rPr>
              <a:t>7,14%</a:t>
            </a:r>
            <a:r>
              <a:rPr lang="pt-BR" sz="2100" dirty="0">
                <a:solidFill>
                  <a:srgbClr val="C00000"/>
                </a:solidFill>
                <a:latin typeface="Barlow" panose="00000500000000000000" pitchFamily="2" charset="0"/>
              </a:rPr>
              <a:t> </a:t>
            </a:r>
            <a:r>
              <a:rPr lang="pt-BR" sz="2100" dirty="0">
                <a:solidFill>
                  <a:prstClr val="black"/>
                </a:solidFill>
                <a:latin typeface="Barlow" panose="00000500000000000000" pitchFamily="2" charset="0"/>
              </a:rPr>
              <a:t>nos últimos 12 meses.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8217EAA-4A7E-E81D-C5A1-BE9B39188A55}"/>
              </a:ext>
            </a:extLst>
          </p:cNvPr>
          <p:cNvSpPr txBox="1"/>
          <p:nvPr/>
        </p:nvSpPr>
        <p:spPr>
          <a:xfrm>
            <a:off x="118542" y="5085184"/>
            <a:ext cx="3312368" cy="256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t-BR" sz="1100" kern="100" dirty="0">
                <a:solidFill>
                  <a:srgbClr val="5B6469"/>
                </a:solidFill>
                <a:latin typeface="Barlow Condensed" panose="000005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Fonte: IBGE-PIM/PF-Brasil.  Junho de 2025. Elaboração: DIEESE</a:t>
            </a:r>
          </a:p>
        </p:txBody>
      </p:sp>
    </p:spTree>
    <p:extLst>
      <p:ext uri="{BB962C8B-B14F-4D97-AF65-F5344CB8AC3E}">
        <p14:creationId xmlns:p14="http://schemas.microsoft.com/office/powerpoint/2010/main" val="3967869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5FDE1-5E07-6F57-CE3E-6437BB543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F979D76E-12F6-E011-7572-B353F6FC87A1}"/>
              </a:ext>
            </a:extLst>
          </p:cNvPr>
          <p:cNvSpPr/>
          <p:nvPr/>
        </p:nvSpPr>
        <p:spPr>
          <a:xfrm>
            <a:off x="0" y="5816184"/>
            <a:ext cx="1049311" cy="1041816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9D626EF2-E65D-A6D0-46E1-E99EADB9B7F7}"/>
              </a:ext>
            </a:extLst>
          </p:cNvPr>
          <p:cNvSpPr/>
          <p:nvPr/>
        </p:nvSpPr>
        <p:spPr>
          <a:xfrm rot="10800000">
            <a:off x="11142689" y="0"/>
            <a:ext cx="1049311" cy="1041816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1CC43CE8-79E6-359F-03D8-B1FBF605F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84" r="2817" b="884"/>
          <a:stretch>
            <a:fillRect/>
          </a:stretch>
        </p:blipFill>
        <p:spPr>
          <a:xfrm>
            <a:off x="11667344" y="6333890"/>
            <a:ext cx="470618" cy="52411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043E560-44B1-6A36-A7BE-18FB31B668CE}"/>
              </a:ext>
            </a:extLst>
          </p:cNvPr>
          <p:cNvSpPr txBox="1"/>
          <p:nvPr/>
        </p:nvSpPr>
        <p:spPr>
          <a:xfrm>
            <a:off x="359277" y="98218"/>
            <a:ext cx="11751734" cy="4347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prstClr val="black"/>
                </a:solidFill>
                <a:latin typeface="Aptos" panose="02110004020202020204"/>
              </a:rPr>
              <a:t>Sindipeças</a:t>
            </a:r>
          </a:p>
          <a:p>
            <a:pPr>
              <a:lnSpc>
                <a:spcPct val="150000"/>
              </a:lnSpc>
            </a:pPr>
            <a:endParaRPr lang="pt-BR" sz="2400" dirty="0">
              <a:solidFill>
                <a:prstClr val="black"/>
              </a:solidFill>
              <a:latin typeface="Aptos" panose="02110004020202020204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15,9% de crescimento no faturamento em 12 meses sendo: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17,0% de crescimento na venda para montadoras;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12,5% de crescimento para reposição e;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16,0% de crescimento para exportação (em reais)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Emprego com expansão de 5,1% também na comparação de 12 meses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UCI em 74,7% em junho, valor 0,9p.p acima do verificado no mesmo mês de 2024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9475740-BEFC-47CC-2688-843A8C12403E}"/>
              </a:ext>
            </a:extLst>
          </p:cNvPr>
          <p:cNvSpPr txBox="1"/>
          <p:nvPr/>
        </p:nvSpPr>
        <p:spPr>
          <a:xfrm>
            <a:off x="1049311" y="4902821"/>
            <a:ext cx="10371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i="1" dirty="0">
                <a:solidFill>
                  <a:prstClr val="black"/>
                </a:solidFill>
                <a:latin typeface="Aptos" panose="02110004020202020204"/>
              </a:rPr>
              <a:t>“Momentaneamente, </a:t>
            </a:r>
            <a:r>
              <a:rPr lang="pt-BR" sz="2400" i="1" dirty="0">
                <a:solidFill>
                  <a:prstClr val="black"/>
                </a:solidFill>
                <a:highlight>
                  <a:srgbClr val="FFFF00"/>
                </a:highlight>
                <a:latin typeface="Aptos" panose="02110004020202020204"/>
              </a:rPr>
              <a:t>os efeitos iniciais das tarifas americanas </a:t>
            </a:r>
            <a:r>
              <a:rPr lang="pt-BR" sz="2400" i="1" dirty="0">
                <a:solidFill>
                  <a:prstClr val="black"/>
                </a:solidFill>
                <a:latin typeface="Aptos" panose="02110004020202020204"/>
              </a:rPr>
              <a:t>impactaram as vendas para o mercado americano (-4,9% até junho), </a:t>
            </a:r>
            <a:r>
              <a:rPr lang="pt-BR" sz="2400" i="1" dirty="0">
                <a:solidFill>
                  <a:prstClr val="black"/>
                </a:solidFill>
                <a:highlight>
                  <a:srgbClr val="FFFF00"/>
                </a:highlight>
                <a:latin typeface="Aptos" panose="02110004020202020204"/>
              </a:rPr>
              <a:t>sem força</a:t>
            </a:r>
            <a:r>
              <a:rPr lang="pt-BR" sz="2400" i="1" dirty="0">
                <a:solidFill>
                  <a:prstClr val="black"/>
                </a:solidFill>
                <a:latin typeface="Aptos" panose="02110004020202020204"/>
              </a:rPr>
              <a:t>, porém, </a:t>
            </a:r>
            <a:r>
              <a:rPr lang="pt-BR" sz="2400" i="1" dirty="0">
                <a:solidFill>
                  <a:prstClr val="black"/>
                </a:solidFill>
                <a:highlight>
                  <a:srgbClr val="FFFF00"/>
                </a:highlight>
                <a:latin typeface="Aptos" panose="02110004020202020204"/>
              </a:rPr>
              <a:t>para afetar as exportações totais.”</a:t>
            </a:r>
          </a:p>
        </p:txBody>
      </p:sp>
    </p:spTree>
    <p:extLst>
      <p:ext uri="{BB962C8B-B14F-4D97-AF65-F5344CB8AC3E}">
        <p14:creationId xmlns:p14="http://schemas.microsoft.com/office/powerpoint/2010/main" val="3242108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9B161-123C-A932-174C-8F0FAEC83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2B067E87-3621-F0C2-712B-A688271AA65F}"/>
              </a:ext>
            </a:extLst>
          </p:cNvPr>
          <p:cNvSpPr/>
          <p:nvPr/>
        </p:nvSpPr>
        <p:spPr>
          <a:xfrm>
            <a:off x="0" y="5816184"/>
            <a:ext cx="1049311" cy="1041816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CB8F6C9D-9F4F-7015-1716-1A6B44E3ECC8}"/>
              </a:ext>
            </a:extLst>
          </p:cNvPr>
          <p:cNvSpPr/>
          <p:nvPr/>
        </p:nvSpPr>
        <p:spPr>
          <a:xfrm rot="10800000">
            <a:off x="11142689" y="0"/>
            <a:ext cx="1049311" cy="1041816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48F54B0E-E707-62E0-7634-ADF3B7BD7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84" r="2817" b="884"/>
          <a:stretch>
            <a:fillRect/>
          </a:stretch>
        </p:blipFill>
        <p:spPr>
          <a:xfrm>
            <a:off x="11667344" y="6333890"/>
            <a:ext cx="470618" cy="52411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B6363BC-AEBA-C29F-477A-FCF66C1ACA61}"/>
              </a:ext>
            </a:extLst>
          </p:cNvPr>
          <p:cNvSpPr txBox="1"/>
          <p:nvPr/>
        </p:nvSpPr>
        <p:spPr>
          <a:xfrm>
            <a:off x="1049311" y="231642"/>
            <a:ext cx="11751734" cy="6102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prstClr val="black"/>
                </a:solidFill>
                <a:latin typeface="Aptos" panose="02110004020202020204"/>
              </a:rPr>
              <a:t>Abimaq</a:t>
            </a:r>
            <a:endParaRPr lang="pt-BR" b="1" dirty="0">
              <a:solidFill>
                <a:prstClr val="black"/>
              </a:solidFill>
              <a:latin typeface="Aptos" panose="02110004020202020204"/>
            </a:endParaRPr>
          </a:p>
          <a:p>
            <a:endParaRPr lang="pt-BR" dirty="0">
              <a:solidFill>
                <a:prstClr val="black"/>
              </a:solidFill>
              <a:latin typeface="Aptos" panose="02110004020202020204"/>
            </a:endParaRP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Desempenho da indústria de Máquinas e Equipamentos – Junho 2025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 14,8% de crescimento no ano para o Faturamento Real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 18,4% de crescimento no ano para o faturamento Interno Real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 19,8% de crescimento no ano par o Consumo Aparente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 -4,3% para as Exportações no ano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 10,8% para as Importações no ano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prstClr val="black"/>
                </a:solidFill>
                <a:latin typeface="Aptos" panose="02110004020202020204"/>
              </a:rPr>
              <a:t>importamos 3x mais que exportamos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prstClr val="black"/>
                </a:solidFill>
                <a:latin typeface="Aptos" panose="02110004020202020204"/>
              </a:rPr>
              <a:t>1° lugar China [32,1%] e EUA em 2° [16,0%] com Alemanha em 3° e 12,1% de participação)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2,7% de crescimento do emprego no ano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 77,7% em junho, valor 2,1 </a:t>
            </a:r>
            <a:r>
              <a:rPr lang="pt-BR" sz="2400" dirty="0" err="1">
                <a:solidFill>
                  <a:prstClr val="black"/>
                </a:solidFill>
                <a:latin typeface="Aptos" panose="02110004020202020204"/>
              </a:rPr>
              <a:t>p.p</a:t>
            </a: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 maior que no mesmo mês de 2024</a:t>
            </a:r>
          </a:p>
        </p:txBody>
      </p:sp>
    </p:spTree>
    <p:extLst>
      <p:ext uri="{BB962C8B-B14F-4D97-AF65-F5344CB8AC3E}">
        <p14:creationId xmlns:p14="http://schemas.microsoft.com/office/powerpoint/2010/main" val="2228312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EE8F7-CD47-A48E-B3F5-98E11B2BF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8AC6835A-8F5E-D17E-A7EE-84003690A0DC}"/>
              </a:ext>
            </a:extLst>
          </p:cNvPr>
          <p:cNvSpPr/>
          <p:nvPr/>
        </p:nvSpPr>
        <p:spPr>
          <a:xfrm>
            <a:off x="0" y="5816184"/>
            <a:ext cx="1049311" cy="1041816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DC678AD8-9005-A643-E9D0-5A7F3B6B9CE6}"/>
              </a:ext>
            </a:extLst>
          </p:cNvPr>
          <p:cNvSpPr/>
          <p:nvPr/>
        </p:nvSpPr>
        <p:spPr>
          <a:xfrm rot="10800000">
            <a:off x="11142689" y="0"/>
            <a:ext cx="1049311" cy="1041816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2C656316-D993-78BC-F889-E344894BC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84" r="2817" b="884"/>
          <a:stretch>
            <a:fillRect/>
          </a:stretch>
        </p:blipFill>
        <p:spPr>
          <a:xfrm>
            <a:off x="11667344" y="6333890"/>
            <a:ext cx="470618" cy="52411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AA22F18-1422-0A97-4F70-ED43FCAA7ACC}"/>
              </a:ext>
            </a:extLst>
          </p:cNvPr>
          <p:cNvSpPr txBox="1"/>
          <p:nvPr/>
        </p:nvSpPr>
        <p:spPr>
          <a:xfrm>
            <a:off x="482461" y="179882"/>
            <a:ext cx="11751734" cy="6625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prstClr val="black"/>
                </a:solidFill>
                <a:latin typeface="Aptos" panose="02110004020202020204"/>
              </a:rPr>
              <a:t>Abinee</a:t>
            </a:r>
            <a:endParaRPr lang="pt-BR" b="1" dirty="0">
              <a:solidFill>
                <a:prstClr val="black"/>
              </a:solidFill>
              <a:latin typeface="Aptos" panose="02110004020202020204"/>
            </a:endParaRP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As estimativas do setor realizadas em junho para este ano: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14% de crescimento no faturamento para 2025;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prstClr val="black"/>
                </a:solidFill>
                <a:latin typeface="Aptos" panose="02110004020202020204"/>
              </a:rPr>
              <a:t>27% para telecomunicações;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prstClr val="black"/>
                </a:solidFill>
                <a:latin typeface="Aptos" panose="02110004020202020204"/>
              </a:rPr>
              <a:t>15% para Geração, transmissão e Distribuição de energia elétrica;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prstClr val="black"/>
                </a:solidFill>
                <a:latin typeface="Aptos" panose="02110004020202020204"/>
              </a:rPr>
              <a:t>12% em informática;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prstClr val="black"/>
                </a:solidFill>
                <a:latin typeface="Aptos" panose="02110004020202020204"/>
              </a:rPr>
              <a:t>11% utilidades domésticas;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prstClr val="black"/>
                </a:solidFill>
                <a:latin typeface="Aptos" panose="02110004020202020204"/>
              </a:rPr>
              <a:t>10% para componentes industriais e componentes elétricos e eletrônicos;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prstClr val="black"/>
                </a:solidFill>
                <a:latin typeface="Aptos" panose="02110004020202020204"/>
              </a:rPr>
              <a:t>9% material elétrico de instalação;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prstClr val="black"/>
                </a:solidFill>
                <a:latin typeface="Aptos" panose="02110004020202020204"/>
              </a:rPr>
              <a:t>7% para automação industrial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2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Em dólar esse crescimento estimado é de 6%;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 4% é a estimativa para as exportações do setor;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 Total de trabalhadores deve crescer 3%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 Com isso o faturamento por trabalhador deve expandir 11%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 A UCI deve ficar em 79% neste ano, seguindo trajetória de alta ( 73% e 78% em 2023 e 2024 respectivamente)</a:t>
            </a:r>
          </a:p>
        </p:txBody>
      </p:sp>
    </p:spTree>
    <p:extLst>
      <p:ext uri="{BB962C8B-B14F-4D97-AF65-F5344CB8AC3E}">
        <p14:creationId xmlns:p14="http://schemas.microsoft.com/office/powerpoint/2010/main" val="2779186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BB5BB-E821-5490-372F-B1C4A3A05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205F0222-E8E7-AE3B-707C-C54FAA4797BA}"/>
              </a:ext>
            </a:extLst>
          </p:cNvPr>
          <p:cNvSpPr/>
          <p:nvPr/>
        </p:nvSpPr>
        <p:spPr>
          <a:xfrm>
            <a:off x="0" y="5816184"/>
            <a:ext cx="1049311" cy="1041816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54735D95-1D81-4260-D41F-7A9654686325}"/>
              </a:ext>
            </a:extLst>
          </p:cNvPr>
          <p:cNvSpPr/>
          <p:nvPr/>
        </p:nvSpPr>
        <p:spPr>
          <a:xfrm rot="10800000">
            <a:off x="11142689" y="0"/>
            <a:ext cx="1049311" cy="1041816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4A64FFAD-1439-BECC-969E-380A6751F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84" r="2817" b="884"/>
          <a:stretch>
            <a:fillRect/>
          </a:stretch>
        </p:blipFill>
        <p:spPr>
          <a:xfrm>
            <a:off x="11667344" y="6333890"/>
            <a:ext cx="470618" cy="52411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68A9BD3-F9C1-CEC5-CD33-BE197F80AAC4}"/>
              </a:ext>
            </a:extLst>
          </p:cNvPr>
          <p:cNvSpPr txBox="1"/>
          <p:nvPr/>
        </p:nvSpPr>
        <p:spPr>
          <a:xfrm>
            <a:off x="482461" y="179882"/>
            <a:ext cx="11751734" cy="4901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prstClr val="black"/>
                </a:solidFill>
                <a:latin typeface="Aptos" panose="02110004020202020204"/>
              </a:rPr>
              <a:t>Instituto do Aço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Dados até julho desse ano indicam: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1,1% de queda na produção de aço bruto (19,3 milhões de toneladas);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 0,8% expansão na produção de laminados (13,9 milhões de toneladas);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 10,4% de queda em semiacabados para vendas (4,7 milhões de toneladas)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 1,8% de expansão nas vendas internas (12,3 milhões de toneladas);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 8,1% de crescimento no consumo aparente (16,0 milhões de toneladas);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 Importações cresceram 24,4% (4,1 milhões de toneladas)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 Já as exportações apenas 1,7% (6,2 milhões de toneladas)</a:t>
            </a:r>
          </a:p>
        </p:txBody>
      </p:sp>
    </p:spTree>
    <p:extLst>
      <p:ext uri="{BB962C8B-B14F-4D97-AF65-F5344CB8AC3E}">
        <p14:creationId xmlns:p14="http://schemas.microsoft.com/office/powerpoint/2010/main" val="3668170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9C03A-AD67-E643-4BAE-517FBFBE3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5D356065-070B-B0A8-70CC-D20CEE4C34FF}"/>
              </a:ext>
            </a:extLst>
          </p:cNvPr>
          <p:cNvSpPr/>
          <p:nvPr/>
        </p:nvSpPr>
        <p:spPr>
          <a:xfrm>
            <a:off x="0" y="5816184"/>
            <a:ext cx="1049311" cy="1041816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7AEF660B-1710-0AC6-DE5C-C6FBD249F52C}"/>
              </a:ext>
            </a:extLst>
          </p:cNvPr>
          <p:cNvSpPr/>
          <p:nvPr/>
        </p:nvSpPr>
        <p:spPr>
          <a:xfrm rot="10800000">
            <a:off x="11142689" y="0"/>
            <a:ext cx="1049311" cy="1041816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BB44B7F4-557F-F68C-0852-3C81704F4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84" r="2817" b="884"/>
          <a:stretch>
            <a:fillRect/>
          </a:stretch>
        </p:blipFill>
        <p:spPr>
          <a:xfrm>
            <a:off x="11667344" y="6333890"/>
            <a:ext cx="470618" cy="52411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ED58F8B-6CA5-78F3-0483-97813C66638E}"/>
              </a:ext>
            </a:extLst>
          </p:cNvPr>
          <p:cNvSpPr txBox="1"/>
          <p:nvPr/>
        </p:nvSpPr>
        <p:spPr>
          <a:xfrm>
            <a:off x="482461" y="179882"/>
            <a:ext cx="11751734" cy="3793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prstClr val="black"/>
                </a:solidFill>
                <a:latin typeface="Aptos" panose="02110004020202020204"/>
              </a:rPr>
              <a:t>ANFAVEA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Os dados de produção no acumulado de janeiro a julho indicam:</a:t>
            </a:r>
          </a:p>
          <a:p>
            <a:pPr>
              <a:lnSpc>
                <a:spcPct val="150000"/>
              </a:lnSpc>
            </a:pPr>
            <a:endParaRPr lang="pt-BR" sz="2400" dirty="0">
              <a:solidFill>
                <a:prstClr val="black"/>
              </a:solidFill>
              <a:latin typeface="Aptos" panose="02110004020202020204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 5,3% automóveis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 10,2% comerciais leves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 2,8% caminhões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prstClr val="black"/>
                </a:solidFill>
                <a:latin typeface="Aptos" panose="02110004020202020204"/>
              </a:rPr>
              <a:t> 10,5% ônibus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8DDF2A6-AF8F-B5D3-A066-A8C1212C2514}"/>
              </a:ext>
            </a:extLst>
          </p:cNvPr>
          <p:cNvSpPr txBox="1"/>
          <p:nvPr/>
        </p:nvSpPr>
        <p:spPr>
          <a:xfrm>
            <a:off x="1422400" y="4153688"/>
            <a:ext cx="93472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solidFill>
                  <a:schemeClr val="bg1"/>
                </a:solidFill>
              </a:rPr>
              <a:t>ANFAVEA está com estimativa de </a:t>
            </a:r>
            <a:r>
              <a:rPr lang="pt-BR" sz="2800" i="1" dirty="0">
                <a:solidFill>
                  <a:schemeClr val="bg1"/>
                </a:solidFill>
                <a:highlight>
                  <a:srgbClr val="FFFF00"/>
                </a:highlight>
              </a:rPr>
              <a:t>crescimento de 7,8% </a:t>
            </a:r>
            <a:r>
              <a:rPr lang="pt-BR" sz="2800" i="1" dirty="0">
                <a:solidFill>
                  <a:schemeClr val="bg1"/>
                </a:solidFill>
              </a:rPr>
              <a:t>no volume produzido sobre 2024, com destaque para as </a:t>
            </a:r>
            <a:r>
              <a:rPr lang="pt-BR" sz="2800" i="1" dirty="0">
                <a:solidFill>
                  <a:schemeClr val="bg1"/>
                </a:solidFill>
                <a:highlight>
                  <a:srgbClr val="FFFF00"/>
                </a:highlight>
              </a:rPr>
              <a:t>exportações</a:t>
            </a:r>
            <a:r>
              <a:rPr lang="pt-BR" sz="2800" i="1" dirty="0">
                <a:solidFill>
                  <a:schemeClr val="bg1"/>
                </a:solidFill>
              </a:rPr>
              <a:t> que antes tinham previsão de alta de 7,5% e agora a entidade espera que acabe o ano com crescimento de </a:t>
            </a:r>
            <a:r>
              <a:rPr lang="pt-BR" sz="2800" i="1" dirty="0">
                <a:solidFill>
                  <a:schemeClr val="bg1"/>
                </a:solidFill>
                <a:highlight>
                  <a:srgbClr val="FFFF00"/>
                </a:highlight>
              </a:rPr>
              <a:t>38,4%</a:t>
            </a:r>
            <a:r>
              <a:rPr lang="pt-BR" sz="2800" i="1" dirty="0">
                <a:solidFill>
                  <a:schemeClr val="bg1"/>
                </a:solidFill>
              </a:rPr>
              <a:t>!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6212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8FCD446-0EC3-B57D-741F-1BECF655E4D4}"/>
              </a:ext>
            </a:extLst>
          </p:cNvPr>
          <p:cNvSpPr txBox="1"/>
          <p:nvPr/>
        </p:nvSpPr>
        <p:spPr>
          <a:xfrm>
            <a:off x="4037351" y="1490008"/>
            <a:ext cx="76299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solidFill>
                  <a:schemeClr val="tx2">
                    <a:lumMod val="10000"/>
                  </a:schemeClr>
                </a:solidFill>
              </a:rPr>
              <a:t>PANORAMA </a:t>
            </a:r>
          </a:p>
          <a:p>
            <a:pPr algn="r"/>
            <a:r>
              <a:rPr lang="pt-BR" sz="6000" b="1" dirty="0">
                <a:solidFill>
                  <a:schemeClr val="tx2">
                    <a:lumMod val="10000"/>
                  </a:schemeClr>
                </a:solidFill>
              </a:rPr>
              <a:t>SOBRE O </a:t>
            </a:r>
          </a:p>
          <a:p>
            <a:pPr algn="r"/>
            <a:r>
              <a:rPr lang="pt-BR" sz="6000" b="1" dirty="0">
                <a:solidFill>
                  <a:schemeClr val="tx2">
                    <a:lumMod val="10000"/>
                  </a:schemeClr>
                </a:solidFill>
              </a:rPr>
              <a:t>TARIFAÇO DOS EUA</a:t>
            </a:r>
          </a:p>
        </p:txBody>
      </p:sp>
    </p:spTree>
    <p:extLst>
      <p:ext uri="{BB962C8B-B14F-4D97-AF65-F5344CB8AC3E}">
        <p14:creationId xmlns:p14="http://schemas.microsoft.com/office/powerpoint/2010/main" val="858631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676E9-2918-945E-E5B3-19D1CCA0D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E4C7A4BD-D3E5-0789-4D18-BCCC09475E58}"/>
              </a:ext>
            </a:extLst>
          </p:cNvPr>
          <p:cNvSpPr txBox="1"/>
          <p:nvPr/>
        </p:nvSpPr>
        <p:spPr>
          <a:xfrm>
            <a:off x="4037351" y="1490008"/>
            <a:ext cx="76299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solidFill>
                  <a:schemeClr val="tx2">
                    <a:lumMod val="10000"/>
                  </a:schemeClr>
                </a:solidFill>
              </a:rPr>
              <a:t>EMPREGO </a:t>
            </a:r>
          </a:p>
          <a:p>
            <a:pPr algn="r"/>
            <a:r>
              <a:rPr lang="pt-BR" sz="6000" b="1" dirty="0">
                <a:solidFill>
                  <a:schemeClr val="tx2">
                    <a:lumMod val="10000"/>
                  </a:schemeClr>
                </a:solidFill>
              </a:rPr>
              <a:t>METALÚRGICO</a:t>
            </a:r>
          </a:p>
        </p:txBody>
      </p:sp>
    </p:spTree>
    <p:extLst>
      <p:ext uri="{BB962C8B-B14F-4D97-AF65-F5344CB8AC3E}">
        <p14:creationId xmlns:p14="http://schemas.microsoft.com/office/powerpoint/2010/main" val="1898404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AE571-A60B-A083-8CB5-EDCF31D02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F007D5E2-2699-2A73-AF7A-CC8B614DA483}"/>
              </a:ext>
            </a:extLst>
          </p:cNvPr>
          <p:cNvSpPr/>
          <p:nvPr/>
        </p:nvSpPr>
        <p:spPr>
          <a:xfrm>
            <a:off x="0" y="5816184"/>
            <a:ext cx="1049311" cy="1041816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433891BF-94F6-159E-491E-E72A497E160D}"/>
              </a:ext>
            </a:extLst>
          </p:cNvPr>
          <p:cNvSpPr/>
          <p:nvPr/>
        </p:nvSpPr>
        <p:spPr>
          <a:xfrm rot="10800000">
            <a:off x="11142689" y="0"/>
            <a:ext cx="1049311" cy="1041816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4FFD57FD-0DA9-1F80-6BAC-247A11D15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84" r="2817" b="884"/>
          <a:stretch>
            <a:fillRect/>
          </a:stretch>
        </p:blipFill>
        <p:spPr>
          <a:xfrm>
            <a:off x="11667344" y="6333890"/>
            <a:ext cx="470618" cy="524110"/>
          </a:xfrm>
          <a:prstGeom prst="rect">
            <a:avLst/>
          </a:prstGeom>
          <a:solidFill>
            <a:schemeClr val="accent1"/>
          </a:solidFill>
        </p:spPr>
      </p:pic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10A6B5A-B5C5-3B8E-6250-74687ABFA3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8596204"/>
              </p:ext>
            </p:extLst>
          </p:nvPr>
        </p:nvGraphicFramePr>
        <p:xfrm>
          <a:off x="285740" y="1075816"/>
          <a:ext cx="11852222" cy="5224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E87057F0-313E-EE50-9D11-3885A171EB9A}"/>
              </a:ext>
            </a:extLst>
          </p:cNvPr>
          <p:cNvSpPr txBox="1"/>
          <p:nvPr/>
        </p:nvSpPr>
        <p:spPr>
          <a:xfrm>
            <a:off x="0" y="53901"/>
            <a:ext cx="12003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Emprego Metalúrgico – Brasil – 2006 a 2025*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9BDB7970-444D-3B6A-D12A-3FC826440199}"/>
              </a:ext>
            </a:extLst>
          </p:cNvPr>
          <p:cNvSpPr/>
          <p:nvPr/>
        </p:nvSpPr>
        <p:spPr>
          <a:xfrm>
            <a:off x="5981076" y="639953"/>
            <a:ext cx="3807502" cy="16235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1AC5417-3D0C-C3CA-052D-341476E438A2}"/>
              </a:ext>
            </a:extLst>
          </p:cNvPr>
          <p:cNvSpPr txBox="1"/>
          <p:nvPr/>
        </p:nvSpPr>
        <p:spPr>
          <a:xfrm>
            <a:off x="6096000" y="703932"/>
            <a:ext cx="3482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 Crescimento constante desde 2017;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 +56.634 no 1° semestre;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 Passamos 2013, que havia sido melhor ano.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041D764-6E34-B409-FCB1-DF009C5A2742}"/>
              </a:ext>
            </a:extLst>
          </p:cNvPr>
          <p:cNvSpPr txBox="1"/>
          <p:nvPr/>
        </p:nvSpPr>
        <p:spPr>
          <a:xfrm>
            <a:off x="1049311" y="6333890"/>
            <a:ext cx="831954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00" dirty="0">
                <a:solidFill>
                  <a:schemeClr val="bg1"/>
                </a:solidFill>
              </a:rPr>
              <a:t>Fonte: RAIS e Novo </a:t>
            </a:r>
            <a:r>
              <a:rPr lang="pt-BR" sz="700" dirty="0" err="1">
                <a:solidFill>
                  <a:schemeClr val="bg1"/>
                </a:solidFill>
              </a:rPr>
              <a:t>Caged</a:t>
            </a:r>
            <a:r>
              <a:rPr lang="pt-BR" sz="700" dirty="0">
                <a:solidFill>
                  <a:schemeClr val="bg1"/>
                </a:solidFill>
              </a:rPr>
              <a:t>, MTE. Elaboração: Subseção DIEESE STIMMMEG. 2025* diz respeito ao Novo </a:t>
            </a:r>
            <a:r>
              <a:rPr lang="pt-BR" sz="700" dirty="0" err="1">
                <a:solidFill>
                  <a:schemeClr val="bg1"/>
                </a:solidFill>
              </a:rPr>
              <a:t>Caged</a:t>
            </a:r>
            <a:endParaRPr lang="pt-BR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62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C03E8-08F8-8480-0758-1A88F392C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324E253-79C9-3E52-99C1-D006DB2F67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4368800"/>
              </p:ext>
            </p:extLst>
          </p:nvPr>
        </p:nvGraphicFramePr>
        <p:xfrm>
          <a:off x="188948" y="703931"/>
          <a:ext cx="11814104" cy="5450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9039A005-5125-B9F4-DCDA-1BBF8E4273A2}"/>
              </a:ext>
            </a:extLst>
          </p:cNvPr>
          <p:cNvSpPr/>
          <p:nvPr/>
        </p:nvSpPr>
        <p:spPr>
          <a:xfrm>
            <a:off x="0" y="5816184"/>
            <a:ext cx="1049311" cy="1041816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F49F872C-EE22-3155-01E0-6525AEFAF96D}"/>
              </a:ext>
            </a:extLst>
          </p:cNvPr>
          <p:cNvSpPr/>
          <p:nvPr/>
        </p:nvSpPr>
        <p:spPr>
          <a:xfrm rot="10800000">
            <a:off x="11142689" y="0"/>
            <a:ext cx="1049311" cy="1041816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F61C9C0E-FBFE-74EB-DEA8-D3BDA1FA5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84" r="2817" b="884"/>
          <a:stretch>
            <a:fillRect/>
          </a:stretch>
        </p:blipFill>
        <p:spPr>
          <a:xfrm>
            <a:off x="11667344" y="6333890"/>
            <a:ext cx="470618" cy="52411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A99DED4-DAD7-B959-62F6-AB376D6EDCE2}"/>
              </a:ext>
            </a:extLst>
          </p:cNvPr>
          <p:cNvSpPr txBox="1"/>
          <p:nvPr/>
        </p:nvSpPr>
        <p:spPr>
          <a:xfrm>
            <a:off x="0" y="53901"/>
            <a:ext cx="12003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Emprego Metalúrgico – São Paulo – 2006 a 2025*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C6D6C3DE-8BF1-408B-9133-0A90337C2A51}"/>
              </a:ext>
            </a:extLst>
          </p:cNvPr>
          <p:cNvSpPr/>
          <p:nvPr/>
        </p:nvSpPr>
        <p:spPr>
          <a:xfrm>
            <a:off x="5981076" y="639953"/>
            <a:ext cx="3482715" cy="154130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67D8FFB-6FFD-E898-D90C-CDA1ED38BDCF}"/>
              </a:ext>
            </a:extLst>
          </p:cNvPr>
          <p:cNvSpPr txBox="1"/>
          <p:nvPr/>
        </p:nvSpPr>
        <p:spPr>
          <a:xfrm>
            <a:off x="6096000" y="703932"/>
            <a:ext cx="3482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+16,7 mil empregos no 1° semestre;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 Ainda faltam 119,3 mil empregos metalúrgicos para retomar o verificado em 2011.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4EA85FB-DA1C-6D18-65B3-44527AEBF7E6}"/>
              </a:ext>
            </a:extLst>
          </p:cNvPr>
          <p:cNvSpPr txBox="1"/>
          <p:nvPr/>
        </p:nvSpPr>
        <p:spPr>
          <a:xfrm>
            <a:off x="1049311" y="6333890"/>
            <a:ext cx="831954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00" dirty="0">
                <a:solidFill>
                  <a:schemeClr val="bg1"/>
                </a:solidFill>
              </a:rPr>
              <a:t>Fonte: RAIS e Novo </a:t>
            </a:r>
            <a:r>
              <a:rPr lang="pt-BR" sz="700" dirty="0" err="1">
                <a:solidFill>
                  <a:schemeClr val="bg1"/>
                </a:solidFill>
              </a:rPr>
              <a:t>Caged</a:t>
            </a:r>
            <a:r>
              <a:rPr lang="pt-BR" sz="700" dirty="0">
                <a:solidFill>
                  <a:schemeClr val="bg1"/>
                </a:solidFill>
              </a:rPr>
              <a:t>, MTE. Elaboração: Subseção DIEESE STIMMMEG. 2025* diz respeito ao Novo </a:t>
            </a:r>
            <a:r>
              <a:rPr lang="pt-BR" sz="700" dirty="0" err="1">
                <a:solidFill>
                  <a:schemeClr val="bg1"/>
                </a:solidFill>
              </a:rPr>
              <a:t>Caged</a:t>
            </a:r>
            <a:endParaRPr lang="pt-BR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368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82555-32D6-6A4D-056F-1B862CE89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BFCE4900-C27F-0CC6-5A6D-93166306E6DA}"/>
              </a:ext>
            </a:extLst>
          </p:cNvPr>
          <p:cNvSpPr txBox="1"/>
          <p:nvPr/>
        </p:nvSpPr>
        <p:spPr>
          <a:xfrm>
            <a:off x="4037351" y="1490008"/>
            <a:ext cx="76299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solidFill>
                  <a:schemeClr val="tx2">
                    <a:lumMod val="10000"/>
                  </a:schemeClr>
                </a:solidFill>
              </a:rPr>
              <a:t>BALANÇO</a:t>
            </a:r>
          </a:p>
          <a:p>
            <a:pPr algn="r"/>
            <a:r>
              <a:rPr lang="pt-BR" sz="6000" b="1" dirty="0">
                <a:solidFill>
                  <a:schemeClr val="tx2">
                    <a:lumMod val="10000"/>
                  </a:schemeClr>
                </a:solidFill>
              </a:rPr>
              <a:t> DAS </a:t>
            </a:r>
          </a:p>
          <a:p>
            <a:pPr algn="r"/>
            <a:r>
              <a:rPr lang="pt-BR" sz="6000" b="1" dirty="0">
                <a:solidFill>
                  <a:schemeClr val="tx2">
                    <a:lumMod val="10000"/>
                  </a:schemeClr>
                </a:solidFill>
              </a:rPr>
              <a:t>NEGOCIAÇÕES</a:t>
            </a:r>
          </a:p>
        </p:txBody>
      </p:sp>
    </p:spTree>
    <p:extLst>
      <p:ext uri="{BB962C8B-B14F-4D97-AF65-F5344CB8AC3E}">
        <p14:creationId xmlns:p14="http://schemas.microsoft.com/office/powerpoint/2010/main" val="2111052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2D88F-6ACB-BD98-B8BB-94EC73CF2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5C09E113-6367-099A-4110-D8FFD7D658DA}"/>
              </a:ext>
            </a:extLst>
          </p:cNvPr>
          <p:cNvSpPr/>
          <p:nvPr/>
        </p:nvSpPr>
        <p:spPr>
          <a:xfrm>
            <a:off x="0" y="5816184"/>
            <a:ext cx="1049311" cy="1041816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835BF6ED-9040-7D0B-2C56-C67EE93FD2FA}"/>
              </a:ext>
            </a:extLst>
          </p:cNvPr>
          <p:cNvSpPr/>
          <p:nvPr/>
        </p:nvSpPr>
        <p:spPr>
          <a:xfrm rot="10800000">
            <a:off x="11142689" y="0"/>
            <a:ext cx="1049311" cy="1041816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0A6D0ABE-2B8C-0EFA-F281-38272F3DE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84" r="2817" b="884"/>
          <a:stretch>
            <a:fillRect/>
          </a:stretch>
        </p:blipFill>
        <p:spPr>
          <a:xfrm>
            <a:off x="11667344" y="6333890"/>
            <a:ext cx="470618" cy="524110"/>
          </a:xfrm>
          <a:prstGeom prst="rect">
            <a:avLst/>
          </a:prstGeom>
          <a:solidFill>
            <a:schemeClr val="accent1"/>
          </a:solidFill>
        </p:spPr>
      </p:pic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217E2702-8269-074E-9897-C184ACB8BC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944531"/>
              </p:ext>
            </p:extLst>
          </p:nvPr>
        </p:nvGraphicFramePr>
        <p:xfrm>
          <a:off x="664563" y="0"/>
          <a:ext cx="10862874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90351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56233-48CB-1285-DA43-341CEDFCA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FB0646CC-9AAE-DFCC-2CC1-85DFEE45720B}"/>
              </a:ext>
            </a:extLst>
          </p:cNvPr>
          <p:cNvSpPr/>
          <p:nvPr/>
        </p:nvSpPr>
        <p:spPr>
          <a:xfrm>
            <a:off x="0" y="5816184"/>
            <a:ext cx="1049311" cy="1041816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6BDD15F6-B445-921C-461A-89CB2A4C7C79}"/>
              </a:ext>
            </a:extLst>
          </p:cNvPr>
          <p:cNvSpPr/>
          <p:nvPr/>
        </p:nvSpPr>
        <p:spPr>
          <a:xfrm rot="10800000">
            <a:off x="11142689" y="0"/>
            <a:ext cx="1049311" cy="1041816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371FFBA4-ADC9-2F33-7472-70A43FA71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84" r="2817" b="884"/>
          <a:stretch>
            <a:fillRect/>
          </a:stretch>
        </p:blipFill>
        <p:spPr>
          <a:xfrm>
            <a:off x="11667344" y="6333890"/>
            <a:ext cx="470618" cy="524110"/>
          </a:xfrm>
          <a:prstGeom prst="rect">
            <a:avLst/>
          </a:prstGeom>
          <a:solidFill>
            <a:schemeClr val="accent1"/>
          </a:solidFill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3F50B5A7-A24C-9F8A-E5E5-612DD00EF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734532"/>
              </p:ext>
            </p:extLst>
          </p:nvPr>
        </p:nvGraphicFramePr>
        <p:xfrm>
          <a:off x="54037" y="0"/>
          <a:ext cx="12083926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79598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9AD37-41F7-7D1A-9460-55A496C26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8752F58F-327C-4A69-09C2-C79B8F2342FB}"/>
              </a:ext>
            </a:extLst>
          </p:cNvPr>
          <p:cNvSpPr/>
          <p:nvPr/>
        </p:nvSpPr>
        <p:spPr>
          <a:xfrm>
            <a:off x="0" y="5816184"/>
            <a:ext cx="1049311" cy="1041816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F22DA5C3-0BDE-BAA3-7611-8278780B8BF8}"/>
              </a:ext>
            </a:extLst>
          </p:cNvPr>
          <p:cNvSpPr/>
          <p:nvPr/>
        </p:nvSpPr>
        <p:spPr>
          <a:xfrm rot="10800000">
            <a:off x="11142689" y="0"/>
            <a:ext cx="1049311" cy="1041816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7BBEF2D8-032B-0C2E-4BD2-15DA8696B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84" r="2817" b="884"/>
          <a:stretch>
            <a:fillRect/>
          </a:stretch>
        </p:blipFill>
        <p:spPr>
          <a:xfrm>
            <a:off x="11667344" y="6333890"/>
            <a:ext cx="470618" cy="524110"/>
          </a:xfrm>
          <a:prstGeom prst="rect">
            <a:avLst/>
          </a:prstGeom>
          <a:solidFill>
            <a:schemeClr val="accent1"/>
          </a:solidFill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379E8B93-D384-4F30-10E7-04D163E74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928282"/>
              </p:ext>
            </p:extLst>
          </p:nvPr>
        </p:nvGraphicFramePr>
        <p:xfrm>
          <a:off x="54037" y="134911"/>
          <a:ext cx="12083926" cy="6588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57CC7B7F-B584-3EC3-DD19-F359D7B28A1D}"/>
              </a:ext>
            </a:extLst>
          </p:cNvPr>
          <p:cNvSpPr/>
          <p:nvPr/>
        </p:nvSpPr>
        <p:spPr>
          <a:xfrm>
            <a:off x="4961744" y="1041817"/>
            <a:ext cx="254833" cy="134161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9039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1AD9E-EE1E-CC23-0299-775B0F9FC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36D214B-99CE-51AB-E04A-D51813DEC748}"/>
              </a:ext>
            </a:extLst>
          </p:cNvPr>
          <p:cNvSpPr txBox="1"/>
          <p:nvPr/>
        </p:nvSpPr>
        <p:spPr>
          <a:xfrm>
            <a:off x="4037351" y="1490008"/>
            <a:ext cx="76299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solidFill>
                  <a:schemeClr val="tx2">
                    <a:lumMod val="10000"/>
                  </a:schemeClr>
                </a:solidFill>
              </a:rPr>
              <a:t>ESTIMATIVA</a:t>
            </a:r>
          </a:p>
          <a:p>
            <a:pPr algn="r"/>
            <a:r>
              <a:rPr lang="pt-BR" sz="6000" b="1" dirty="0">
                <a:solidFill>
                  <a:schemeClr val="tx2">
                    <a:lumMod val="10000"/>
                  </a:schemeClr>
                </a:solidFill>
              </a:rPr>
              <a:t> DE</a:t>
            </a:r>
          </a:p>
          <a:p>
            <a:pPr algn="r"/>
            <a:r>
              <a:rPr lang="pt-BR" sz="6000" b="1" dirty="0">
                <a:solidFill>
                  <a:schemeClr val="tx2">
                    <a:lumMod val="10000"/>
                  </a:schemeClr>
                </a:solidFill>
              </a:rPr>
              <a:t> INFLAÇAO</a:t>
            </a:r>
          </a:p>
        </p:txBody>
      </p:sp>
    </p:spTree>
    <p:extLst>
      <p:ext uri="{BB962C8B-B14F-4D97-AF65-F5344CB8AC3E}">
        <p14:creationId xmlns:p14="http://schemas.microsoft.com/office/powerpoint/2010/main" val="557460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FAD7B-B7F1-BA9D-BE8D-2131989F3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D081D423-3314-1B47-7F76-A83C0E3CD5C4}"/>
              </a:ext>
            </a:extLst>
          </p:cNvPr>
          <p:cNvSpPr/>
          <p:nvPr/>
        </p:nvSpPr>
        <p:spPr>
          <a:xfrm>
            <a:off x="0" y="5816184"/>
            <a:ext cx="1049311" cy="1041816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1F24E119-7FCF-DCE6-C88D-91420A470ABA}"/>
              </a:ext>
            </a:extLst>
          </p:cNvPr>
          <p:cNvSpPr/>
          <p:nvPr/>
        </p:nvSpPr>
        <p:spPr>
          <a:xfrm rot="10800000">
            <a:off x="11142689" y="0"/>
            <a:ext cx="1049311" cy="1041816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114AAFFF-082E-5AD1-D9EE-B826B3DD2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84" r="2817" b="884"/>
          <a:stretch>
            <a:fillRect/>
          </a:stretch>
        </p:blipFill>
        <p:spPr>
          <a:xfrm>
            <a:off x="11667344" y="6333890"/>
            <a:ext cx="470618" cy="524110"/>
          </a:xfrm>
          <a:prstGeom prst="rect">
            <a:avLst/>
          </a:prstGeom>
          <a:solidFill>
            <a:schemeClr val="accent1"/>
          </a:solidFill>
        </p:spPr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01C319AB-4134-827B-0D5E-1E08E750D4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663223"/>
              </p:ext>
            </p:extLst>
          </p:nvPr>
        </p:nvGraphicFramePr>
        <p:xfrm>
          <a:off x="3347804" y="1382624"/>
          <a:ext cx="5496392" cy="5405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457475" imgH="3400296" progId="Excel.Sheet.8">
                  <p:embed/>
                </p:oleObj>
              </mc:Choice>
              <mc:Fallback>
                <p:oleObj name="Worksheet" r:id="rId4" imgW="3457475" imgH="340029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47804" y="1382624"/>
                        <a:ext cx="5496392" cy="5405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18DE3149-EC12-5EAB-E76A-FA5E7AF36FDC}"/>
              </a:ext>
            </a:extLst>
          </p:cNvPr>
          <p:cNvSpPr txBox="1"/>
          <p:nvPr/>
        </p:nvSpPr>
        <p:spPr>
          <a:xfrm>
            <a:off x="0" y="179882"/>
            <a:ext cx="12137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Estimativa de inflação para data-base</a:t>
            </a:r>
          </a:p>
        </p:txBody>
      </p:sp>
    </p:spTree>
    <p:extLst>
      <p:ext uri="{BB962C8B-B14F-4D97-AF65-F5344CB8AC3E}">
        <p14:creationId xmlns:p14="http://schemas.microsoft.com/office/powerpoint/2010/main" val="2489159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0B424869-91A9-7209-4FA1-03BB298D6B94}"/>
              </a:ext>
            </a:extLst>
          </p:cNvPr>
          <p:cNvSpPr txBox="1"/>
          <p:nvPr/>
        </p:nvSpPr>
        <p:spPr>
          <a:xfrm>
            <a:off x="156247" y="175605"/>
            <a:ext cx="3762609" cy="6544509"/>
          </a:xfrm>
          <a:prstGeom prst="rect">
            <a:avLst/>
          </a:prstGeom>
          <a:solidFill>
            <a:srgbClr val="281567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29DD1"/>
              </a:buClr>
              <a:buSzPct val="92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Obrigado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pela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atenção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29DD1"/>
              </a:buClr>
              <a:buSzPct val="92000"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29DD1"/>
              </a:buClr>
              <a:buSzPct val="92000"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Franklin Gothic Book"/>
              </a:rPr>
              <a:t>Rodolfo Viana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29DD1"/>
              </a:buClr>
              <a:buSzPct val="92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Economista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–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Subseção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Metalúrgicos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de Guarulhos e Região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29DD1"/>
              </a:buClr>
              <a:buSzPct val="92000"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29DD1"/>
              </a:buClr>
              <a:buSzPct val="92000"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</a:b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www.dieese.org.br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D34BC8A-ACC0-79EA-7303-98BA30B38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056" y="388609"/>
            <a:ext cx="3263034" cy="325339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578C1AD-6172-A92B-13D8-43264EE90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089" y="1333066"/>
            <a:ext cx="3352734" cy="3255694"/>
          </a:xfrm>
          <a:prstGeom prst="rect">
            <a:avLst/>
          </a:prstGeom>
        </p:spPr>
      </p:pic>
      <p:pic>
        <p:nvPicPr>
          <p:cNvPr id="13" name="Imagem 3">
            <a:extLst>
              <a:ext uri="{FF2B5EF4-FFF2-40B4-BE49-F238E27FC236}">
                <a16:creationId xmlns:a16="http://schemas.microsoft.com/office/drawing/2014/main" id="{D337D978-9ADF-4C50-6968-FF1BBA382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67" y="5641470"/>
            <a:ext cx="3391786" cy="10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677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1CA10-BA55-EC87-2989-4B3A78B1A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90FB9177-55BF-E6EE-1160-12D869E933D1}"/>
              </a:ext>
            </a:extLst>
          </p:cNvPr>
          <p:cNvSpPr/>
          <p:nvPr/>
        </p:nvSpPr>
        <p:spPr>
          <a:xfrm>
            <a:off x="0" y="5816184"/>
            <a:ext cx="1049311" cy="1041816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824F9D9E-89B5-43CF-43F5-05BE97B0F76E}"/>
              </a:ext>
            </a:extLst>
          </p:cNvPr>
          <p:cNvSpPr/>
          <p:nvPr/>
        </p:nvSpPr>
        <p:spPr>
          <a:xfrm rot="10800000">
            <a:off x="11142689" y="0"/>
            <a:ext cx="1049311" cy="1041816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B18ADD8A-36AA-599C-23A3-B14F400B6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84" r="2817" b="884"/>
          <a:stretch>
            <a:fillRect/>
          </a:stretch>
        </p:blipFill>
        <p:spPr>
          <a:xfrm>
            <a:off x="11667344" y="6333890"/>
            <a:ext cx="470618" cy="52411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D4BC959-4BCB-4B38-78CD-F04074DDD1C3}"/>
              </a:ext>
            </a:extLst>
          </p:cNvPr>
          <p:cNvSpPr txBox="1">
            <a:spLocks/>
          </p:cNvSpPr>
          <p:nvPr/>
        </p:nvSpPr>
        <p:spPr>
          <a:xfrm>
            <a:off x="267794" y="24268"/>
            <a:ext cx="5544616" cy="128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b="1" dirty="0">
                <a:solidFill>
                  <a:srgbClr val="C00000"/>
                </a:solidFill>
                <a:latin typeface="Barlow" pitchFamily="2" charset="0"/>
              </a:rPr>
              <a:t>O Tarifaço dos EUA</a:t>
            </a:r>
            <a:endParaRPr lang="pt-BR" sz="3200" dirty="0">
              <a:solidFill>
                <a:srgbClr val="C00000"/>
              </a:solidFill>
              <a:latin typeface="Barlow" pitchFamily="2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ACA0C28-8A5F-D81A-1B6D-AFC153F54782}"/>
              </a:ext>
            </a:extLst>
          </p:cNvPr>
          <p:cNvSpPr/>
          <p:nvPr/>
        </p:nvSpPr>
        <p:spPr>
          <a:xfrm>
            <a:off x="4637046" y="1175068"/>
            <a:ext cx="709278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pt-BR" sz="2400" kern="100" dirty="0">
                <a:solidFill>
                  <a:srgbClr val="C00000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pt-BR" sz="2100" b="1" kern="100" dirty="0">
                <a:solidFill>
                  <a:srgbClr val="C00000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Razões apresentadas pelo governo Trump: </a:t>
            </a:r>
          </a:p>
          <a:p>
            <a:pPr marL="742950" lvl="1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pt-BR" b="1" kern="100" dirty="0">
                <a:solidFill>
                  <a:srgbClr val="C00000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Ações do governo brasileiro </a:t>
            </a:r>
            <a:r>
              <a:rPr lang="pt-BR" kern="100" dirty="0">
                <a:solidFill>
                  <a:srgbClr val="5B6469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— Medidas e exigências que afetam empresas e cidadãos dos EUA, incluindo censura online, coleta de dados, perseguição política e penalidades contra quem resiste.</a:t>
            </a:r>
          </a:p>
          <a:p>
            <a:pPr marL="742950" lvl="1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pt-BR" b="1" kern="100" dirty="0">
                <a:solidFill>
                  <a:srgbClr val="C00000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Impactos sobre liberdades </a:t>
            </a:r>
            <a:r>
              <a:rPr lang="pt-BR" kern="100" dirty="0">
                <a:solidFill>
                  <a:srgbClr val="5B6469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— Restrições à liberdade de expressão, investigações e prisões arbitrárias.</a:t>
            </a:r>
          </a:p>
          <a:p>
            <a:pPr marL="742950" lvl="1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pt-BR" b="1" kern="100" dirty="0">
                <a:solidFill>
                  <a:srgbClr val="C00000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Sanções comerciais </a:t>
            </a:r>
            <a:r>
              <a:rPr lang="pt-BR" kern="100" dirty="0">
                <a:solidFill>
                  <a:srgbClr val="5B6469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— Aumento da tarifa de importação de produtos brasileiros para os EUA de 10% para 50%, com </a:t>
            </a:r>
            <a:r>
              <a:rPr lang="pt-BR" b="1" kern="100" dirty="0">
                <a:solidFill>
                  <a:srgbClr val="5B6469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exceção de 694 itens</a:t>
            </a:r>
            <a:r>
              <a:rPr lang="pt-BR" kern="100" dirty="0">
                <a:solidFill>
                  <a:srgbClr val="5B6469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em vigor desde </a:t>
            </a:r>
            <a:r>
              <a:rPr lang="pt-BR" b="1" kern="100" dirty="0">
                <a:solidFill>
                  <a:srgbClr val="5B6469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6 de agosto de 2025</a:t>
            </a:r>
            <a:r>
              <a:rPr lang="pt-BR" kern="100" dirty="0">
                <a:solidFill>
                  <a:srgbClr val="5B6469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pt-BR" b="1" kern="100" dirty="0">
                <a:solidFill>
                  <a:srgbClr val="C00000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Riscos políticos </a:t>
            </a:r>
            <a:r>
              <a:rPr lang="pt-BR" kern="100" dirty="0">
                <a:solidFill>
                  <a:srgbClr val="5B6469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— Potencial de influenciar as eleições brasileiras de 2026 e desestabilizar instituições no Brasil.</a:t>
            </a:r>
            <a:endParaRPr lang="pt-BR" sz="2100" b="1" kern="100" dirty="0">
              <a:solidFill>
                <a:srgbClr val="C00000"/>
              </a:solidFill>
              <a:latin typeface="Barlow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2000"/>
              </a:spcBef>
              <a:spcAft>
                <a:spcPts val="1200"/>
              </a:spcAft>
              <a:defRPr/>
            </a:pPr>
            <a:r>
              <a:rPr lang="pt-BR" sz="2100" b="1" kern="100" dirty="0">
                <a:solidFill>
                  <a:prstClr val="black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Não existem motivos econômicos para o tarifaço, mas teremos consequências econômicas. </a:t>
            </a:r>
            <a:endParaRPr lang="pt-BR" kern="100" dirty="0">
              <a:solidFill>
                <a:prstClr val="black"/>
              </a:solidFill>
              <a:latin typeface="Barlow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E424A2C-8D59-D948-69F8-C58DB1B167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476"/>
          <a:stretch>
            <a:fillRect/>
          </a:stretch>
        </p:blipFill>
        <p:spPr>
          <a:xfrm>
            <a:off x="454570" y="1378498"/>
            <a:ext cx="3600400" cy="52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65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3CB56-FD15-2C63-3CF7-AA430E1AC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F627F943-AF4A-9628-E756-3A6EA92F6547}"/>
              </a:ext>
            </a:extLst>
          </p:cNvPr>
          <p:cNvSpPr/>
          <p:nvPr/>
        </p:nvSpPr>
        <p:spPr>
          <a:xfrm>
            <a:off x="0" y="5816184"/>
            <a:ext cx="1049311" cy="1041816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E85B02BC-1262-0115-D6B5-DB4037BA66BA}"/>
              </a:ext>
            </a:extLst>
          </p:cNvPr>
          <p:cNvSpPr/>
          <p:nvPr/>
        </p:nvSpPr>
        <p:spPr>
          <a:xfrm rot="10800000">
            <a:off x="11142689" y="0"/>
            <a:ext cx="1049311" cy="1041816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BCDCFC23-A06C-4BC8-FE37-84C61516D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84" r="2817" b="884"/>
          <a:stretch>
            <a:fillRect/>
          </a:stretch>
        </p:blipFill>
        <p:spPr>
          <a:xfrm>
            <a:off x="11667344" y="6333890"/>
            <a:ext cx="470618" cy="52411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69D4CC88-DD5F-CFF8-B3E6-EE5DD6E50B6A}"/>
              </a:ext>
            </a:extLst>
          </p:cNvPr>
          <p:cNvSpPr txBox="1">
            <a:spLocks/>
          </p:cNvSpPr>
          <p:nvPr/>
        </p:nvSpPr>
        <p:spPr>
          <a:xfrm>
            <a:off x="267794" y="24268"/>
            <a:ext cx="5544616" cy="128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b="1">
                <a:solidFill>
                  <a:srgbClr val="C00000"/>
                </a:solidFill>
                <a:latin typeface="Barlow" pitchFamily="2" charset="0"/>
              </a:rPr>
              <a:t>Balança Comercial </a:t>
            </a:r>
            <a:br>
              <a:rPr lang="pt-BR" sz="3000" b="1">
                <a:solidFill>
                  <a:srgbClr val="C00000"/>
                </a:solidFill>
                <a:latin typeface="Barlow" pitchFamily="2" charset="0"/>
              </a:rPr>
            </a:br>
            <a:r>
              <a:rPr lang="pt-BR" sz="3000" b="1">
                <a:solidFill>
                  <a:srgbClr val="C00000"/>
                </a:solidFill>
                <a:latin typeface="Barlow" pitchFamily="2" charset="0"/>
              </a:rPr>
              <a:t>Brasil x E.U.A </a:t>
            </a:r>
            <a:r>
              <a:rPr lang="pt-BR" sz="2100" b="1">
                <a:solidFill>
                  <a:srgbClr val="C00000"/>
                </a:solidFill>
                <a:latin typeface="Barlow" pitchFamily="2" charset="0"/>
              </a:rPr>
              <a:t>(US$ bi)</a:t>
            </a:r>
            <a:endParaRPr lang="pt-BR" sz="2100" dirty="0">
              <a:solidFill>
                <a:srgbClr val="C00000"/>
              </a:solidFill>
              <a:latin typeface="Barlow" pitchFamily="2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FA7FDA7-64DD-8DA4-7285-2FAF61232ADF}"/>
              </a:ext>
            </a:extLst>
          </p:cNvPr>
          <p:cNvSpPr/>
          <p:nvPr/>
        </p:nvSpPr>
        <p:spPr>
          <a:xfrm>
            <a:off x="8183438" y="1556792"/>
            <a:ext cx="391674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kern="100" dirty="0">
                <a:solidFill>
                  <a:srgbClr val="5B6469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Brasil tem </a:t>
            </a:r>
            <a:r>
              <a:rPr lang="pt-BR" b="1" kern="100" dirty="0">
                <a:solidFill>
                  <a:srgbClr val="C00000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déficit comercial </a:t>
            </a:r>
            <a:r>
              <a:rPr lang="pt-BR" kern="100" dirty="0">
                <a:solidFill>
                  <a:srgbClr val="5B6469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com os EUA desde 2009, o menor foi em 2024 (US$ 283,8 mi).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kern="100" dirty="0">
                <a:solidFill>
                  <a:srgbClr val="5B6469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 2024, o fluxo comercial foi de US$ 81 bi;</a:t>
            </a:r>
            <a:r>
              <a:rPr lang="pt-BR" kern="100" dirty="0">
                <a:solidFill>
                  <a:srgbClr val="C00000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kern="100" dirty="0">
                <a:solidFill>
                  <a:srgbClr val="5B6469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EUA são </a:t>
            </a:r>
            <a:r>
              <a:rPr lang="pt-BR" b="1" kern="100" dirty="0">
                <a:solidFill>
                  <a:srgbClr val="C00000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 2º destino das exportações brasileiras (12%)</a:t>
            </a:r>
            <a:r>
              <a:rPr lang="pt-BR" kern="100" dirty="0">
                <a:solidFill>
                  <a:srgbClr val="5B6469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atrás da China (28%).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kern="100" dirty="0">
                <a:solidFill>
                  <a:srgbClr val="5B6469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Brasil é </a:t>
            </a:r>
            <a:r>
              <a:rPr lang="pt-BR" b="1" kern="100" dirty="0">
                <a:solidFill>
                  <a:srgbClr val="C00000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 18º fornecedor de importações dos EUA (1,3%)</a:t>
            </a:r>
            <a:r>
              <a:rPr lang="pt-BR" kern="100" dirty="0">
                <a:solidFill>
                  <a:srgbClr val="5B6469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kern="100" dirty="0">
                <a:solidFill>
                  <a:srgbClr val="5B6469"/>
                </a:solidFill>
                <a:latin typeface="Barlow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 PIB dos EUA é 12 vezes maior que o do Brasil.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8086E17B-9967-4C7B-287B-3C8A304322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377483"/>
              </p:ext>
            </p:extLst>
          </p:nvPr>
        </p:nvGraphicFramePr>
        <p:xfrm>
          <a:off x="267794" y="1310151"/>
          <a:ext cx="7699620" cy="4711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CaixaDeTexto 13">
            <a:extLst>
              <a:ext uri="{FF2B5EF4-FFF2-40B4-BE49-F238E27FC236}">
                <a16:creationId xmlns:a16="http://schemas.microsoft.com/office/drawing/2014/main" id="{56834F23-E8CE-2F2C-E600-446F3F81F4E8}"/>
              </a:ext>
            </a:extLst>
          </p:cNvPr>
          <p:cNvSpPr txBox="1"/>
          <p:nvPr/>
        </p:nvSpPr>
        <p:spPr>
          <a:xfrm>
            <a:off x="267794" y="6005582"/>
            <a:ext cx="3312368" cy="256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t-BR" sz="1100" kern="100" dirty="0">
                <a:solidFill>
                  <a:srgbClr val="5B6469"/>
                </a:solidFill>
                <a:latin typeface="Barlow Condensed" panose="000005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sz="1100" kern="100" dirty="0" err="1">
                <a:solidFill>
                  <a:srgbClr val="5B6469"/>
                </a:solidFill>
                <a:latin typeface="Barlow Condensed" panose="000005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Comexstat</a:t>
            </a:r>
            <a:r>
              <a:rPr lang="pt-BR" sz="1100" kern="100" dirty="0">
                <a:solidFill>
                  <a:srgbClr val="5B6469"/>
                </a:solidFill>
                <a:latin typeface="Barlow Condensed" panose="000005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(MDIC). Elaboração: DIEESE</a:t>
            </a:r>
          </a:p>
        </p:txBody>
      </p:sp>
    </p:spTree>
    <p:extLst>
      <p:ext uri="{BB962C8B-B14F-4D97-AF65-F5344CB8AC3E}">
        <p14:creationId xmlns:p14="http://schemas.microsoft.com/office/powerpoint/2010/main" val="3365447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389F3-7C61-6512-36BB-FAD4AF36A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55CB5DD1-2EA5-8DAF-BD99-C8B7A5EF12CB}"/>
              </a:ext>
            </a:extLst>
          </p:cNvPr>
          <p:cNvSpPr/>
          <p:nvPr/>
        </p:nvSpPr>
        <p:spPr>
          <a:xfrm>
            <a:off x="0" y="5816184"/>
            <a:ext cx="1049311" cy="1041816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D3C028E2-DE4B-D63A-22C6-1B7CABCCA0AA}"/>
              </a:ext>
            </a:extLst>
          </p:cNvPr>
          <p:cNvSpPr/>
          <p:nvPr/>
        </p:nvSpPr>
        <p:spPr>
          <a:xfrm rot="10800000">
            <a:off x="11142689" y="0"/>
            <a:ext cx="1049311" cy="1041816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92EE6FC6-A614-D0B8-D913-A903AA947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84" r="2817" b="884"/>
          <a:stretch>
            <a:fillRect/>
          </a:stretch>
        </p:blipFill>
        <p:spPr>
          <a:xfrm>
            <a:off x="11667344" y="6333890"/>
            <a:ext cx="470618" cy="52411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C8A0292-4672-DDC9-899B-090386542CD3}"/>
              </a:ext>
            </a:extLst>
          </p:cNvPr>
          <p:cNvSpPr txBox="1">
            <a:spLocks/>
          </p:cNvSpPr>
          <p:nvPr/>
        </p:nvSpPr>
        <p:spPr>
          <a:xfrm>
            <a:off x="267794" y="24268"/>
            <a:ext cx="5544616" cy="128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b="1">
                <a:solidFill>
                  <a:srgbClr val="C00000"/>
                </a:solidFill>
                <a:latin typeface="Barlow" pitchFamily="2" charset="0"/>
              </a:rPr>
              <a:t>Impacto projetado pelo Governo Federal nas exportações </a:t>
            </a:r>
            <a:endParaRPr lang="pt-BR" sz="2800" dirty="0">
              <a:solidFill>
                <a:srgbClr val="C00000"/>
              </a:solidFill>
              <a:latin typeface="Barlow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36567B9-D7B1-B3B2-529E-B7CD06A37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34" y="981244"/>
            <a:ext cx="10833531" cy="489551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16A1E51-E2BC-DC32-2C90-9E49CD6FFCBC}"/>
              </a:ext>
            </a:extLst>
          </p:cNvPr>
          <p:cNvSpPr txBox="1"/>
          <p:nvPr/>
        </p:nvSpPr>
        <p:spPr>
          <a:xfrm>
            <a:off x="627834" y="5982752"/>
            <a:ext cx="4824536" cy="256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t-BR" sz="1100" kern="100" dirty="0">
                <a:solidFill>
                  <a:srgbClr val="5B6469"/>
                </a:solidFill>
                <a:latin typeface="Barlow Condensed" panose="000005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Fonte: Ministério do Desenvolvimento, Industria, Comércio e Serviços (MDIC). Elaboração: DIEESE</a:t>
            </a:r>
          </a:p>
        </p:txBody>
      </p:sp>
    </p:spTree>
    <p:extLst>
      <p:ext uri="{BB962C8B-B14F-4D97-AF65-F5344CB8AC3E}">
        <p14:creationId xmlns:p14="http://schemas.microsoft.com/office/powerpoint/2010/main" val="3296980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313DE-7C32-B6AD-88AE-EB9D400FE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D00DEE36-5958-1784-1A53-3ABEA1AB6262}"/>
              </a:ext>
            </a:extLst>
          </p:cNvPr>
          <p:cNvSpPr/>
          <p:nvPr/>
        </p:nvSpPr>
        <p:spPr>
          <a:xfrm>
            <a:off x="0" y="5816184"/>
            <a:ext cx="1049311" cy="1041816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F8393E90-52D1-E976-5562-B68E8D2AC2B2}"/>
              </a:ext>
            </a:extLst>
          </p:cNvPr>
          <p:cNvSpPr/>
          <p:nvPr/>
        </p:nvSpPr>
        <p:spPr>
          <a:xfrm rot="10800000">
            <a:off x="11142689" y="0"/>
            <a:ext cx="1049311" cy="1041816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DD80FD3F-02A6-95AC-2814-EB7AB5B44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84" r="2817" b="884"/>
          <a:stretch>
            <a:fillRect/>
          </a:stretch>
        </p:blipFill>
        <p:spPr>
          <a:xfrm>
            <a:off x="11667344" y="6333890"/>
            <a:ext cx="470618" cy="52411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951FE6F-CBEE-2A7D-EA11-D36AF91E9285}"/>
              </a:ext>
            </a:extLst>
          </p:cNvPr>
          <p:cNvSpPr txBox="1"/>
          <p:nvPr/>
        </p:nvSpPr>
        <p:spPr>
          <a:xfrm>
            <a:off x="304800" y="101200"/>
            <a:ext cx="10945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Impacto do tarifaço nos itens metalúrgicos produzidos no estado de São Paulo exportados para os E.U.A – 2024 –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Total em US$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 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6E5B9C6-97C6-170B-D52F-2AE9F05AEF55}"/>
              </a:ext>
            </a:extLst>
          </p:cNvPr>
          <p:cNvGraphicFramePr>
            <a:graphicFrameLocks/>
          </p:cNvGraphicFramePr>
          <p:nvPr/>
        </p:nvGraphicFramePr>
        <p:xfrm>
          <a:off x="1987826" y="1417983"/>
          <a:ext cx="7646504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35745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9E9C1-3189-7695-A58F-62BB0831A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2539B478-4BDE-FEA9-9621-D3508FB3384B}"/>
              </a:ext>
            </a:extLst>
          </p:cNvPr>
          <p:cNvSpPr/>
          <p:nvPr/>
        </p:nvSpPr>
        <p:spPr>
          <a:xfrm>
            <a:off x="0" y="5816184"/>
            <a:ext cx="1049311" cy="1041816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7066CF7C-59BA-2471-8320-10A2AA08F7FB}"/>
              </a:ext>
            </a:extLst>
          </p:cNvPr>
          <p:cNvSpPr/>
          <p:nvPr/>
        </p:nvSpPr>
        <p:spPr>
          <a:xfrm rot="10800000">
            <a:off x="11142689" y="0"/>
            <a:ext cx="1049311" cy="1041816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131DED22-EC76-5E76-651D-74A6F9EEB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84" r="2817" b="884"/>
          <a:stretch>
            <a:fillRect/>
          </a:stretch>
        </p:blipFill>
        <p:spPr>
          <a:xfrm>
            <a:off x="11667344" y="6333890"/>
            <a:ext cx="470618" cy="52411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B681073-3967-1196-3991-32FE4E8FAEB3}"/>
              </a:ext>
            </a:extLst>
          </p:cNvPr>
          <p:cNvSpPr txBox="1"/>
          <p:nvPr/>
        </p:nvSpPr>
        <p:spPr>
          <a:xfrm>
            <a:off x="304800" y="101200"/>
            <a:ext cx="109450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Impacto do tarifaço nos itens metalúrgicos produzidos no estado de São Paulo exportados para os E.U.A – 2024 –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Total em US$ - Sem aviões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 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8D1B61C-1301-421D-A6CE-0C211A5866A5}"/>
              </a:ext>
            </a:extLst>
          </p:cNvPr>
          <p:cNvGraphicFramePr>
            <a:graphicFrameLocks/>
          </p:cNvGraphicFramePr>
          <p:nvPr/>
        </p:nvGraphicFramePr>
        <p:xfrm>
          <a:off x="2385391" y="1351722"/>
          <a:ext cx="7156173" cy="4320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40C2109C-684F-9070-AA76-55B961E4343E}"/>
              </a:ext>
            </a:extLst>
          </p:cNvPr>
          <p:cNvSpPr txBox="1"/>
          <p:nvPr/>
        </p:nvSpPr>
        <p:spPr>
          <a:xfrm>
            <a:off x="1049310" y="5764693"/>
            <a:ext cx="10506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Como aviões corresponderam a 31,9% do total exportado pelo setor metalúrgico no estado de São Paulo, o gráfico acima retira o efeito desse montante para evidenciar o impacto nos demais itens metalúrgicos </a:t>
            </a:r>
          </a:p>
        </p:txBody>
      </p:sp>
    </p:spTree>
    <p:extLst>
      <p:ext uri="{BB962C8B-B14F-4D97-AF65-F5344CB8AC3E}">
        <p14:creationId xmlns:p14="http://schemas.microsoft.com/office/powerpoint/2010/main" val="1743444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7E436-4C48-E9F1-1AA9-34B1EF8B6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9FC38A45-C428-A10D-4C36-CAF72584F2DE}"/>
              </a:ext>
            </a:extLst>
          </p:cNvPr>
          <p:cNvSpPr/>
          <p:nvPr/>
        </p:nvSpPr>
        <p:spPr>
          <a:xfrm>
            <a:off x="0" y="5816184"/>
            <a:ext cx="1049311" cy="1041816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56FF2C24-5B4E-1D72-FA5C-82ABEE5D14D8}"/>
              </a:ext>
            </a:extLst>
          </p:cNvPr>
          <p:cNvSpPr/>
          <p:nvPr/>
        </p:nvSpPr>
        <p:spPr>
          <a:xfrm rot="10800000">
            <a:off x="11142689" y="0"/>
            <a:ext cx="1049311" cy="1041816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57B83E93-20B5-9163-62D7-67BEBBD79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84" r="2817" b="884"/>
          <a:stretch>
            <a:fillRect/>
          </a:stretch>
        </p:blipFill>
        <p:spPr>
          <a:xfrm>
            <a:off x="11667344" y="6333890"/>
            <a:ext cx="470618" cy="524110"/>
          </a:xfrm>
          <a:prstGeom prst="rect">
            <a:avLst/>
          </a:prstGeom>
          <a:solidFill>
            <a:schemeClr val="accent1"/>
          </a:solidFill>
        </p:spPr>
      </p:pic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8E55D795-01B7-DA63-2C7E-D8DE97CBBB29}"/>
              </a:ext>
            </a:extLst>
          </p:cNvPr>
          <p:cNvGraphicFramePr>
            <a:graphicFrameLocks noGrp="1"/>
          </p:cNvGraphicFramePr>
          <p:nvPr/>
        </p:nvGraphicFramePr>
        <p:xfrm>
          <a:off x="971550" y="3818414"/>
          <a:ext cx="10382250" cy="365760"/>
        </p:xfrm>
        <a:graphic>
          <a:graphicData uri="http://schemas.openxmlformats.org/drawingml/2006/table">
            <a:tbl>
              <a:tblPr/>
              <a:tblGrid>
                <a:gridCol w="5191125">
                  <a:extLst>
                    <a:ext uri="{9D8B030D-6E8A-4147-A177-3AD203B41FA5}">
                      <a16:colId xmlns:a16="http://schemas.microsoft.com/office/drawing/2014/main" val="23168539"/>
                    </a:ext>
                  </a:extLst>
                </a:gridCol>
                <a:gridCol w="5191125">
                  <a:extLst>
                    <a:ext uri="{9D8B030D-6E8A-4147-A177-3AD203B41FA5}">
                      <a16:colId xmlns:a16="http://schemas.microsoft.com/office/drawing/2014/main" val="7753661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t-BR"/>
                        <a:t>Categoria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Produtos principais excluídos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3631565"/>
                  </a:ext>
                </a:extLst>
              </a:tr>
            </a:tbl>
          </a:graphicData>
        </a:graphic>
      </p:graphicFrame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CA18A855-2B97-0E1F-A0E9-3E77A8AB77CB}"/>
              </a:ext>
            </a:extLst>
          </p:cNvPr>
          <p:cNvGraphicFramePr>
            <a:graphicFrameLocks noGrp="1"/>
          </p:cNvGraphicFramePr>
          <p:nvPr/>
        </p:nvGraphicFramePr>
        <p:xfrm>
          <a:off x="971550" y="3681254"/>
          <a:ext cx="10382250" cy="640080"/>
        </p:xfrm>
        <a:graphic>
          <a:graphicData uri="http://schemas.openxmlformats.org/drawingml/2006/table">
            <a:tbl>
              <a:tblPr/>
              <a:tblGrid>
                <a:gridCol w="5191125">
                  <a:extLst>
                    <a:ext uri="{9D8B030D-6E8A-4147-A177-3AD203B41FA5}">
                      <a16:colId xmlns:a16="http://schemas.microsoft.com/office/drawing/2014/main" val="3081446223"/>
                    </a:ext>
                  </a:extLst>
                </a:gridCol>
                <a:gridCol w="5191125">
                  <a:extLst>
                    <a:ext uri="{9D8B030D-6E8A-4147-A177-3AD203B41FA5}">
                      <a16:colId xmlns:a16="http://schemas.microsoft.com/office/drawing/2014/main" val="37429401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t-BR" b="1"/>
                        <a:t>Energia e minerais</a:t>
                      </a:r>
                      <a:endParaRPr lang="pt-B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Petróleo, gás, carvão, minérios, alumina, pedra, mica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7800511"/>
                  </a:ext>
                </a:extLst>
              </a:tr>
            </a:tbl>
          </a:graphicData>
        </a:graphic>
      </p:graphicFrame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BF4A0A4E-E7AD-5536-FC5B-5B7A8DFDAE6C}"/>
              </a:ext>
            </a:extLst>
          </p:cNvPr>
          <p:cNvGraphicFramePr>
            <a:graphicFrameLocks noGrp="1"/>
          </p:cNvGraphicFramePr>
          <p:nvPr/>
        </p:nvGraphicFramePr>
        <p:xfrm>
          <a:off x="971550" y="3818414"/>
          <a:ext cx="10382250" cy="365760"/>
        </p:xfrm>
        <a:graphic>
          <a:graphicData uri="http://schemas.openxmlformats.org/drawingml/2006/table">
            <a:tbl>
              <a:tblPr/>
              <a:tblGrid>
                <a:gridCol w="5191125">
                  <a:extLst>
                    <a:ext uri="{9D8B030D-6E8A-4147-A177-3AD203B41FA5}">
                      <a16:colId xmlns:a16="http://schemas.microsoft.com/office/drawing/2014/main" val="3383685611"/>
                    </a:ext>
                  </a:extLst>
                </a:gridCol>
                <a:gridCol w="5191125">
                  <a:extLst>
                    <a:ext uri="{9D8B030D-6E8A-4147-A177-3AD203B41FA5}">
                      <a16:colId xmlns:a16="http://schemas.microsoft.com/office/drawing/2014/main" val="2473195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t-BR" b="1"/>
                        <a:t>Metais e ligas</a:t>
                      </a:r>
                      <a:endParaRPr lang="pt-B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Ferro gusa, ferro-ligas, estanho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50788"/>
                  </a:ext>
                </a:extLst>
              </a:tr>
            </a:tbl>
          </a:graphicData>
        </a:graphic>
      </p:graphicFrame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0612C01F-F1BF-A137-7A35-5A1D44CBAFC7}"/>
              </a:ext>
            </a:extLst>
          </p:cNvPr>
          <p:cNvGraphicFramePr>
            <a:graphicFrameLocks noGrp="1"/>
          </p:cNvGraphicFramePr>
          <p:nvPr/>
        </p:nvGraphicFramePr>
        <p:xfrm>
          <a:off x="971550" y="3681254"/>
          <a:ext cx="10382250" cy="640080"/>
        </p:xfrm>
        <a:graphic>
          <a:graphicData uri="http://schemas.openxmlformats.org/drawingml/2006/table">
            <a:tbl>
              <a:tblPr/>
              <a:tblGrid>
                <a:gridCol w="5191125">
                  <a:extLst>
                    <a:ext uri="{9D8B030D-6E8A-4147-A177-3AD203B41FA5}">
                      <a16:colId xmlns:a16="http://schemas.microsoft.com/office/drawing/2014/main" val="141385228"/>
                    </a:ext>
                  </a:extLst>
                </a:gridCol>
                <a:gridCol w="5191125">
                  <a:extLst>
                    <a:ext uri="{9D8B030D-6E8A-4147-A177-3AD203B41FA5}">
                      <a16:colId xmlns:a16="http://schemas.microsoft.com/office/drawing/2014/main" val="35060332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t-BR" b="1"/>
                        <a:t>Aeronaves e componentes</a:t>
                      </a:r>
                      <a:endParaRPr lang="pt-B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Aviões civis, motores, peças, pneus, instrumentos aeronáuticos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033053"/>
                  </a:ext>
                </a:extLst>
              </a:tr>
            </a:tbl>
          </a:graphicData>
        </a:graphic>
      </p:graphicFrame>
      <p:graphicFrame>
        <p:nvGraphicFramePr>
          <p:cNvPr id="18" name="Tabela 17">
            <a:extLst>
              <a:ext uri="{FF2B5EF4-FFF2-40B4-BE49-F238E27FC236}">
                <a16:creationId xmlns:a16="http://schemas.microsoft.com/office/drawing/2014/main" id="{C868F080-0080-C848-97DF-7B3CFEBF8EE0}"/>
              </a:ext>
            </a:extLst>
          </p:cNvPr>
          <p:cNvGraphicFramePr>
            <a:graphicFrameLocks noGrp="1"/>
          </p:cNvGraphicFramePr>
          <p:nvPr/>
        </p:nvGraphicFramePr>
        <p:xfrm>
          <a:off x="971550" y="3818414"/>
          <a:ext cx="10382250" cy="365760"/>
        </p:xfrm>
        <a:graphic>
          <a:graphicData uri="http://schemas.openxmlformats.org/drawingml/2006/table">
            <a:tbl>
              <a:tblPr/>
              <a:tblGrid>
                <a:gridCol w="5191125">
                  <a:extLst>
                    <a:ext uri="{9D8B030D-6E8A-4147-A177-3AD203B41FA5}">
                      <a16:colId xmlns:a16="http://schemas.microsoft.com/office/drawing/2014/main" val="3062185533"/>
                    </a:ext>
                  </a:extLst>
                </a:gridCol>
                <a:gridCol w="5191125">
                  <a:extLst>
                    <a:ext uri="{9D8B030D-6E8A-4147-A177-3AD203B41FA5}">
                      <a16:colId xmlns:a16="http://schemas.microsoft.com/office/drawing/2014/main" val="27393434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t-BR" b="1"/>
                        <a:t>Agricultura</a:t>
                      </a:r>
                      <a:endParaRPr lang="pt-B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Castanhas-do-Brasil, suco e polpa de laranja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302498"/>
                  </a:ext>
                </a:extLst>
              </a:tr>
            </a:tbl>
          </a:graphicData>
        </a:graphic>
      </p:graphicFrame>
      <p:graphicFrame>
        <p:nvGraphicFramePr>
          <p:cNvPr id="19" name="Tabela 18">
            <a:extLst>
              <a:ext uri="{FF2B5EF4-FFF2-40B4-BE49-F238E27FC236}">
                <a16:creationId xmlns:a16="http://schemas.microsoft.com/office/drawing/2014/main" id="{19F715D4-144C-1826-7781-16DBDD2718D4}"/>
              </a:ext>
            </a:extLst>
          </p:cNvPr>
          <p:cNvGraphicFramePr>
            <a:graphicFrameLocks noGrp="1"/>
          </p:cNvGraphicFramePr>
          <p:nvPr/>
        </p:nvGraphicFramePr>
        <p:xfrm>
          <a:off x="971550" y="3818414"/>
          <a:ext cx="10382250" cy="365760"/>
        </p:xfrm>
        <a:graphic>
          <a:graphicData uri="http://schemas.openxmlformats.org/drawingml/2006/table">
            <a:tbl>
              <a:tblPr/>
              <a:tblGrid>
                <a:gridCol w="5191125">
                  <a:extLst>
                    <a:ext uri="{9D8B030D-6E8A-4147-A177-3AD203B41FA5}">
                      <a16:colId xmlns:a16="http://schemas.microsoft.com/office/drawing/2014/main" val="3246181041"/>
                    </a:ext>
                  </a:extLst>
                </a:gridCol>
                <a:gridCol w="5191125">
                  <a:extLst>
                    <a:ext uri="{9D8B030D-6E8A-4147-A177-3AD203B41FA5}">
                      <a16:colId xmlns:a16="http://schemas.microsoft.com/office/drawing/2014/main" val="21251503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t-BR" b="1" dirty="0"/>
                        <a:t>Papel e madeira</a:t>
                      </a:r>
                      <a:endParaRPr lang="pt-B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Celulose, madeira serrada, papel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111328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FF34740D-4E39-C1B5-C0AB-C507890587C9}"/>
              </a:ext>
            </a:extLst>
          </p:cNvPr>
          <p:cNvSpPr txBox="1"/>
          <p:nvPr/>
        </p:nvSpPr>
        <p:spPr>
          <a:xfrm>
            <a:off x="1166191" y="2358888"/>
            <a:ext cx="99764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Alguns números patronais sobre a balança comercial brasileira</a:t>
            </a:r>
          </a:p>
        </p:txBody>
      </p:sp>
    </p:spTree>
    <p:extLst>
      <p:ext uri="{BB962C8B-B14F-4D97-AF65-F5344CB8AC3E}">
        <p14:creationId xmlns:p14="http://schemas.microsoft.com/office/powerpoint/2010/main" val="3425578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3AE81-B787-E67E-3168-C47AB0811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2C692809-1017-709D-EB49-0E999A7AD99B}"/>
              </a:ext>
            </a:extLst>
          </p:cNvPr>
          <p:cNvSpPr/>
          <p:nvPr/>
        </p:nvSpPr>
        <p:spPr>
          <a:xfrm>
            <a:off x="0" y="5816184"/>
            <a:ext cx="1049311" cy="1041816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195B1C50-0C2F-B0DF-F912-3F377AF3E3EB}"/>
              </a:ext>
            </a:extLst>
          </p:cNvPr>
          <p:cNvSpPr/>
          <p:nvPr/>
        </p:nvSpPr>
        <p:spPr>
          <a:xfrm rot="10800000">
            <a:off x="11142689" y="0"/>
            <a:ext cx="1049311" cy="1041816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B7B51E72-6A91-D922-D3F3-C6B016A39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84" r="2817" b="884"/>
          <a:stretch>
            <a:fillRect/>
          </a:stretch>
        </p:blipFill>
        <p:spPr>
          <a:xfrm>
            <a:off x="11667344" y="6333890"/>
            <a:ext cx="470618" cy="52411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85C36D2-16DF-87FA-E1B8-3746A4A97CC9}"/>
              </a:ext>
            </a:extLst>
          </p:cNvPr>
          <p:cNvSpPr txBox="1"/>
          <p:nvPr/>
        </p:nvSpPr>
        <p:spPr>
          <a:xfrm>
            <a:off x="304800" y="193964"/>
            <a:ext cx="10945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ABINEE – Associação Brasileira da Indústria Elétrica e Eletrônica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25FA793-E4D9-ED81-A34F-35BBDDE966A3}"/>
              </a:ext>
            </a:extLst>
          </p:cNvPr>
          <p:cNvSpPr txBox="1"/>
          <p:nvPr/>
        </p:nvSpPr>
        <p:spPr>
          <a:xfrm>
            <a:off x="206438" y="655629"/>
            <a:ext cx="11734800" cy="6486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Pelos dados do 1° semestre, a balança comercial do setor é fortemente deficitária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 US$ 20,3 bilhões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US$ 24,1 bilhões importados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US$ 3,8 bilhões exportados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Com os EUA o déficit é de US$ 1,3 bilhão, uma vez que importamos US$ 2,4 bilhões e exportamos apenas US$ 1,1 bilhão;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As exportações representam 17% do faturamento do setor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Nos produtos abaixo essa participação é ainda maior, sendo: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Geração, Transmissão e Distribuição de Energia Elétrica (GTD)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 24% do faturamento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Wingdings" panose="05000000000000000000" pitchFamily="2" charset="2"/>
              </a:rPr>
              <a:t>Equipamentos Industriais  21% do faturamento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29% do total exportado pelo setor foi para os EUA, principal destino das exportações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Principais itens exportados  aos EUA foram: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transformadores (82% exportados aos EUA, totalizando US$ 346 milhões)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motores e geradores (33% exportados aos EUA, US$ 108 milhões)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componentes para equipamentos industriais (US$ 58 milhões aos EUA)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grupos eletrogêneos ( US$ 47 milhões aos EUA)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							                                       Fonte: https://www.abinee.org.br/tarifas-impostas-pelos-eua/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4140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1">
  <a:themeElements>
    <a:clrScheme name="Azul Quent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2237567.tgt.Office_49129298_TF78853419_Win32_OJ110714667.potx" id="{C353CE3D-D7F0-422D-A216-52C18635942F}" vid="{EE103BC0-2632-4BBB-A623-0112C1D09C78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1800</Words>
  <Application>Microsoft Office PowerPoint</Application>
  <PresentationFormat>Widescreen</PresentationFormat>
  <Paragraphs>226</Paragraphs>
  <Slides>29</Slides>
  <Notes>29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9" baseType="lpstr">
      <vt:lpstr>Aptos</vt:lpstr>
      <vt:lpstr>Arial</vt:lpstr>
      <vt:lpstr>Barlow</vt:lpstr>
      <vt:lpstr>Barlow Condensed</vt:lpstr>
      <vt:lpstr>Calibri</vt:lpstr>
      <vt:lpstr>Franklin Gothic Book</vt:lpstr>
      <vt:lpstr>Franklin Gothic Demi</vt:lpstr>
      <vt:lpstr>Wingdings</vt:lpstr>
      <vt:lpstr>Tema 1</vt:lpstr>
      <vt:lpstr>Worksheet</vt:lpstr>
      <vt:lpstr>Campanha salarial 2025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RODOLFO SILVA VIANA SOUSA</dc:creator>
  <cp:lastModifiedBy>RODOLFO SILVA VIANA SOUSA</cp:lastModifiedBy>
  <cp:revision>5</cp:revision>
  <dcterms:created xsi:type="dcterms:W3CDTF">2025-08-24T21:57:19Z</dcterms:created>
  <dcterms:modified xsi:type="dcterms:W3CDTF">2025-08-26T02:28:04Z</dcterms:modified>
</cp:coreProperties>
</file>