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handoutMasterIdLst>
    <p:handoutMasterId r:id="rId23"/>
  </p:handoutMasterIdLst>
  <p:sldIdLst>
    <p:sldId id="268" r:id="rId2"/>
    <p:sldId id="256" r:id="rId3"/>
    <p:sldId id="270" r:id="rId4"/>
    <p:sldId id="267" r:id="rId5"/>
    <p:sldId id="269" r:id="rId6"/>
    <p:sldId id="257" r:id="rId7"/>
    <p:sldId id="272" r:id="rId8"/>
    <p:sldId id="264" r:id="rId9"/>
    <p:sldId id="276" r:id="rId10"/>
    <p:sldId id="265" r:id="rId11"/>
    <p:sldId id="259" r:id="rId12"/>
    <p:sldId id="266" r:id="rId13"/>
    <p:sldId id="260" r:id="rId14"/>
    <p:sldId id="271" r:id="rId15"/>
    <p:sldId id="261" r:id="rId16"/>
    <p:sldId id="273" r:id="rId17"/>
    <p:sldId id="258" r:id="rId18"/>
    <p:sldId id="274" r:id="rId19"/>
    <p:sldId id="275" r:id="rId20"/>
    <p:sldId id="263" r:id="rId21"/>
    <p:sldId id="262" r:id="rId22"/>
  </p:sldIdLst>
  <p:sldSz cx="9144000" cy="6858000" type="screen4x3"/>
  <p:notesSz cx="6858000" cy="9144000"/>
  <p:defaultTextStyle>
    <a:defPPr lvl="0">
      <a:defRPr lang="en-US"/>
    </a:defPPr>
    <a:lvl1pPr marL="0" lv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929" autoAdjust="0"/>
    <p:restoredTop sz="94660"/>
  </p:normalViewPr>
  <p:slideViewPr>
    <p:cSldViewPr snapToGrid="0">
      <p:cViewPr>
        <p:scale>
          <a:sx n="80" d="100"/>
          <a:sy n="80" d="100"/>
        </p:scale>
        <p:origin x="-85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4" d="100"/>
        <a:sy n="104" d="100"/>
      </p:scale>
      <p:origin x="0" y="14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29EB9-B2F5-4ED0-B2A1-48DE6D5B3B44}" type="datetimeFigureOut">
              <a:rPr lang="pt-BR" smtClean="0"/>
              <a:t>19/03/2026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9E297-D5A3-49E7-957B-EB7312995D9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67168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dirty="0"/>
              <a:t> </a:t>
            </a:r>
            <a:r>
              <a:rPr lang="pt-BR" dirty="0" smtClean="0"/>
              <a:t>                          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53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Identidade ao Encontro de Si mesmo</a:t>
            </a:r>
            <a:endParaRPr lang="pt-BR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1187794" y="2044930"/>
            <a:ext cx="71249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3200" b="1" dirty="0" smtClean="0"/>
              <a:t>Vivencias com uma vida Anestesiada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3200" b="1" dirty="0" smtClean="0"/>
              <a:t>Priorizando o Cuidado com o outro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3200" b="1" dirty="0" smtClean="0"/>
              <a:t>O Nosso Encontro hoje é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3200" b="1" dirty="0" smtClean="0"/>
              <a:t>Identificar </a:t>
            </a:r>
            <a:r>
              <a:rPr lang="pt-BR" sz="3200" b="1" dirty="0" smtClean="0"/>
              <a:t>a anatomia do abuso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3200" b="1" dirty="0" smtClean="0"/>
              <a:t>A metáfora da Rã</a:t>
            </a:r>
          </a:p>
          <a:p>
            <a:pPr marL="285750" indent="-285750">
              <a:buFont typeface="Arial" pitchFamily="34" charset="0"/>
              <a:buChar char="•"/>
            </a:pP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82991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O</a:t>
            </a:r>
            <a:r>
              <a:rPr lang="pt-BR" b="1" dirty="0" smtClean="0"/>
              <a:t> Padrão do </a:t>
            </a:r>
            <a:r>
              <a:rPr b="1" dirty="0" smtClean="0"/>
              <a:t>Ciclo </a:t>
            </a:r>
            <a:r>
              <a:rPr b="1" dirty="0"/>
              <a:t>da Violência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430" y="1932513"/>
            <a:ext cx="8229600" cy="3631077"/>
          </a:xfrm>
        </p:spPr>
        <p:txBody>
          <a:bodyPr>
            <a:normAutofit fontScale="85000" lnSpcReduction="10000"/>
          </a:bodyPr>
          <a:lstStyle/>
          <a:p>
            <a:r>
              <a:rPr lang="pt-BR" b="1" dirty="0" smtClean="0"/>
              <a:t>Aumento da </a:t>
            </a:r>
            <a:r>
              <a:rPr b="1" dirty="0" smtClean="0"/>
              <a:t>Tensão</a:t>
            </a:r>
            <a:endParaRPr lang="pt-BR" b="1" dirty="0" smtClean="0"/>
          </a:p>
          <a:p>
            <a:r>
              <a:rPr lang="pt-BR" b="1" dirty="0" smtClean="0"/>
              <a:t>Incidente agudo</a:t>
            </a:r>
          </a:p>
          <a:p>
            <a:r>
              <a:rPr b="1" dirty="0" smtClean="0"/>
              <a:t>Explosão</a:t>
            </a:r>
            <a:endParaRPr b="1" dirty="0"/>
          </a:p>
          <a:p>
            <a:r>
              <a:rPr b="1" dirty="0" smtClean="0"/>
              <a:t>Lua </a:t>
            </a:r>
            <a:r>
              <a:rPr b="1" dirty="0"/>
              <a:t>de mel</a:t>
            </a:r>
          </a:p>
          <a:p>
            <a:r>
              <a:rPr b="1" dirty="0" smtClean="0"/>
              <a:t>Repetição </a:t>
            </a:r>
            <a:r>
              <a:rPr b="1" dirty="0"/>
              <a:t>do </a:t>
            </a:r>
            <a:r>
              <a:rPr lang="pt-BR" b="1" dirty="0" smtClean="0"/>
              <a:t>P</a:t>
            </a:r>
            <a:r>
              <a:rPr b="1" dirty="0" smtClean="0"/>
              <a:t>ad</a:t>
            </a:r>
            <a:r>
              <a:rPr lang="pt-BR" b="1" dirty="0" smtClean="0"/>
              <a:t>rão</a:t>
            </a:r>
          </a:p>
          <a:p>
            <a:r>
              <a:rPr lang="pt-BR" b="1" dirty="0" smtClean="0"/>
              <a:t>Vínculo Traumático</a:t>
            </a:r>
          </a:p>
          <a:p>
            <a:r>
              <a:rPr lang="pt-BR" b="1" dirty="0"/>
              <a:t>Promessa de mudança</a:t>
            </a:r>
          </a:p>
          <a:p>
            <a:r>
              <a:rPr lang="pt-BR" b="1" dirty="0"/>
              <a:t>Pedido de Mais uma Chance</a:t>
            </a:r>
          </a:p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Pensamentos Intrusos</a:t>
            </a:r>
            <a:endParaRPr lang="pt-BR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1066998" y="1808413"/>
            <a:ext cx="68330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3200" b="1" dirty="0" smtClean="0"/>
              <a:t>Sentimentos de Culpa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3200" b="1" dirty="0" smtClean="0"/>
              <a:t>Duvidas: eu ouvi certo? Eu estou ficando louca?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3200" b="1" dirty="0" smtClean="0"/>
              <a:t>Isolamento Social e familiar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3200" b="1" dirty="0" smtClean="0"/>
              <a:t>Dinâmica do poder e da Força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3200" b="1" dirty="0" smtClean="0"/>
              <a:t>Mulher Objeto e Patrimônio do outro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309220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634" y="274638"/>
            <a:ext cx="8366166" cy="1143000"/>
          </a:xfrm>
        </p:spPr>
        <p:txBody>
          <a:bodyPr>
            <a:normAutofit fontScale="90000"/>
          </a:bodyPr>
          <a:lstStyle/>
          <a:p>
            <a:r>
              <a:rPr b="1" dirty="0"/>
              <a:t>Sinais de Alerta </a:t>
            </a:r>
            <a:r>
              <a:rPr lang="pt-BR" b="1" dirty="0" smtClean="0">
                <a:solidFill>
                  <a:srgbClr val="FF0000"/>
                </a:solidFill>
              </a:rPr>
              <a:t>Vermelho</a:t>
            </a:r>
            <a:r>
              <a:rPr lang="pt-BR" b="1" dirty="0" smtClean="0"/>
              <a:t> </a:t>
            </a:r>
            <a:r>
              <a:rPr lang="pt-BR" b="1" dirty="0" smtClean="0"/>
              <a:t>do </a:t>
            </a:r>
            <a:r>
              <a:rPr b="1" dirty="0" err="1" smtClean="0"/>
              <a:t>Dia</a:t>
            </a:r>
            <a:r>
              <a:rPr b="1" dirty="0" smtClean="0"/>
              <a:t> </a:t>
            </a:r>
            <a:r>
              <a:rPr b="1" dirty="0"/>
              <a:t>a 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948" y="1778923"/>
            <a:ext cx="8229600" cy="4097858"/>
          </a:xfrm>
        </p:spPr>
        <p:txBody>
          <a:bodyPr>
            <a:normAutofit/>
          </a:bodyPr>
          <a:lstStyle/>
          <a:p>
            <a:r>
              <a:rPr b="1" dirty="0" smtClean="0"/>
              <a:t>Controle</a:t>
            </a:r>
            <a:r>
              <a:rPr b="1" dirty="0" smtClean="0"/>
              <a:t> </a:t>
            </a:r>
            <a:r>
              <a:rPr b="1" dirty="0" smtClean="0"/>
              <a:t>excessivo</a:t>
            </a:r>
            <a:endParaRPr b="1" dirty="0"/>
          </a:p>
          <a:p>
            <a:r>
              <a:rPr b="1" dirty="0" smtClean="0"/>
              <a:t>Ciúme</a:t>
            </a:r>
            <a:r>
              <a:rPr lang="pt-BR" b="1" dirty="0" smtClean="0"/>
              <a:t>s</a:t>
            </a:r>
            <a:r>
              <a:rPr b="1" dirty="0" smtClean="0"/>
              <a:t> </a:t>
            </a:r>
            <a:r>
              <a:rPr b="1" dirty="0" smtClean="0"/>
              <a:t>obsessivo</a:t>
            </a:r>
            <a:endParaRPr b="1" dirty="0"/>
          </a:p>
          <a:p>
            <a:r>
              <a:rPr b="1" dirty="0" smtClean="0"/>
              <a:t>Isolamento</a:t>
            </a:r>
            <a:endParaRPr lang="pt-BR" b="1" dirty="0" smtClean="0"/>
          </a:p>
          <a:p>
            <a:r>
              <a:rPr lang="pt-BR" b="1" dirty="0" smtClean="0"/>
              <a:t>Ameaças </a:t>
            </a:r>
            <a:r>
              <a:rPr lang="pt-BR" b="1" dirty="0"/>
              <a:t>veladas</a:t>
            </a:r>
          </a:p>
          <a:p>
            <a:r>
              <a:rPr lang="pt-BR" b="1" dirty="0" smtClean="0"/>
              <a:t>Transferência da Culpabilidade (</a:t>
            </a:r>
            <a:r>
              <a:rPr lang="pt-BR" b="1" dirty="0" err="1" smtClean="0"/>
              <a:t>vc</a:t>
            </a:r>
            <a:r>
              <a:rPr lang="pt-BR" b="1" dirty="0" smtClean="0"/>
              <a:t> provocou)</a:t>
            </a:r>
            <a:endParaRPr lang="pt-BR" b="1" dirty="0" smtClean="0"/>
          </a:p>
          <a:p>
            <a:r>
              <a:rPr b="1" dirty="0" smtClean="0"/>
              <a:t>Humilhações</a:t>
            </a:r>
            <a:endParaRPr lang="pt-BR" b="1" dirty="0" smtClean="0"/>
          </a:p>
          <a:p>
            <a:r>
              <a:rPr lang="pt-BR" b="1" dirty="0" smtClean="0"/>
              <a:t>Discussões que </a:t>
            </a:r>
            <a:r>
              <a:rPr lang="pt-BR" b="1" dirty="0" smtClean="0"/>
              <a:t>terminam agressões</a:t>
            </a:r>
            <a:endParaRPr b="1" dirty="0"/>
          </a:p>
          <a:p>
            <a:endParaRPr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Frases que Anunciam </a:t>
            </a:r>
            <a:r>
              <a:rPr lang="pt-BR" b="1" dirty="0" smtClean="0">
                <a:solidFill>
                  <a:srgbClr val="FF0000"/>
                </a:solidFill>
              </a:rPr>
              <a:t>PERIGO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5958" y="1540823"/>
            <a:ext cx="7689273" cy="4525963"/>
          </a:xfrm>
        </p:spPr>
        <p:txBody>
          <a:bodyPr/>
          <a:lstStyle/>
          <a:p>
            <a:r>
              <a:rPr lang="pt-BR" b="1" dirty="0" smtClean="0"/>
              <a:t>“Se Você </a:t>
            </a:r>
            <a:r>
              <a:rPr lang="pt-BR" b="1" dirty="0"/>
              <a:t>M</a:t>
            </a:r>
            <a:r>
              <a:rPr lang="pt-BR" b="1" dirty="0" smtClean="0"/>
              <a:t>e Deixar eu </a:t>
            </a:r>
            <a:r>
              <a:rPr lang="pt-BR" b="1" dirty="0"/>
              <a:t>M</a:t>
            </a:r>
            <a:r>
              <a:rPr lang="pt-BR" b="1" dirty="0" smtClean="0"/>
              <a:t>e Mato”.</a:t>
            </a:r>
          </a:p>
          <a:p>
            <a:r>
              <a:rPr lang="pt-BR" b="1" dirty="0" smtClean="0"/>
              <a:t>“Você Não é Nada Sem Mim”.</a:t>
            </a:r>
          </a:p>
          <a:p>
            <a:r>
              <a:rPr lang="pt-BR" b="1" dirty="0" smtClean="0"/>
              <a:t>“Sem Mim, Você vai Morrer de Fome”. </a:t>
            </a:r>
          </a:p>
          <a:p>
            <a:r>
              <a:rPr lang="pt-BR" b="1" dirty="0" smtClean="0"/>
              <a:t>“Ninguém Vai Te Querer”.</a:t>
            </a:r>
          </a:p>
          <a:p>
            <a:r>
              <a:rPr lang="pt-BR" b="1" dirty="0" smtClean="0"/>
              <a:t>“A Culpa é Sua, Você Me Provoca”.</a:t>
            </a:r>
          </a:p>
          <a:p>
            <a:r>
              <a:rPr lang="pt-BR" b="1" dirty="0" smtClean="0">
                <a:solidFill>
                  <a:srgbClr val="FF0000"/>
                </a:solidFill>
              </a:rPr>
              <a:t>NADA JUSTIFICA UMA AGRESSÃO</a:t>
            </a:r>
          </a:p>
          <a:p>
            <a:r>
              <a:rPr lang="pt-BR" b="1" dirty="0" smtClean="0">
                <a:solidFill>
                  <a:srgbClr val="FF0000"/>
                </a:solidFill>
              </a:rPr>
              <a:t>A VIOLÊNCIA É ESCOLHA DO AGRESSOR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408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smtClean="0"/>
              <a:t>Por que muitas não denunciam?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707" y="1600200"/>
            <a:ext cx="7641771" cy="4525963"/>
          </a:xfrm>
        </p:spPr>
        <p:txBody>
          <a:bodyPr>
            <a:normAutofit/>
          </a:bodyPr>
          <a:lstStyle/>
          <a:p>
            <a:r>
              <a:rPr lang="pt-BR" b="1" dirty="0"/>
              <a:t>Acredita que não vai ser protegida</a:t>
            </a:r>
          </a:p>
          <a:p>
            <a:r>
              <a:rPr b="1" dirty="0" smtClean="0"/>
              <a:t>Medo </a:t>
            </a:r>
            <a:r>
              <a:rPr b="1" dirty="0"/>
              <a:t>de morrer</a:t>
            </a:r>
          </a:p>
          <a:p>
            <a:r>
              <a:rPr b="1" dirty="0" smtClean="0"/>
              <a:t>Dependência </a:t>
            </a:r>
            <a:r>
              <a:rPr b="1" dirty="0"/>
              <a:t>financeira</a:t>
            </a:r>
          </a:p>
          <a:p>
            <a:r>
              <a:rPr lang="pt-BR" b="1" dirty="0" smtClean="0"/>
              <a:t>Esperar os </a:t>
            </a:r>
            <a:r>
              <a:rPr b="1" dirty="0" smtClean="0"/>
              <a:t>Filhos</a:t>
            </a:r>
            <a:r>
              <a:rPr lang="pt-BR" b="1" dirty="0" smtClean="0"/>
              <a:t> Crescerem</a:t>
            </a:r>
            <a:endParaRPr b="1" dirty="0"/>
          </a:p>
          <a:p>
            <a:r>
              <a:rPr lang="pt-BR" b="1" dirty="0" smtClean="0"/>
              <a:t>Sentem </a:t>
            </a:r>
            <a:r>
              <a:rPr b="1" dirty="0" smtClean="0"/>
              <a:t>Vergonha</a:t>
            </a:r>
            <a:endParaRPr b="1" dirty="0"/>
          </a:p>
          <a:p>
            <a:r>
              <a:rPr b="1" dirty="0" smtClean="0"/>
              <a:t>Falta </a:t>
            </a:r>
            <a:r>
              <a:rPr b="1" dirty="0"/>
              <a:t>de rede de </a:t>
            </a:r>
            <a:r>
              <a:rPr b="1" dirty="0" smtClean="0"/>
              <a:t>apoio</a:t>
            </a:r>
            <a:endParaRPr lang="pt-BR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Dependência Emocional</a:t>
            </a:r>
            <a:endParaRPr lang="pt-BR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66" y="1611313"/>
            <a:ext cx="805147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483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064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O</a:t>
            </a:r>
            <a:r>
              <a:rPr b="1" dirty="0" smtClean="0"/>
              <a:t> Sindicato</a:t>
            </a:r>
            <a:r>
              <a:rPr lang="pt-BR" b="1" dirty="0" smtClean="0"/>
              <a:t> Repudia Toda e Qualquer </a:t>
            </a:r>
            <a:r>
              <a:rPr lang="pt-BR" b="1" dirty="0"/>
              <a:t>F</a:t>
            </a:r>
            <a:r>
              <a:rPr lang="pt-BR" b="1" dirty="0" smtClean="0"/>
              <a:t>orma de Violência Contra a Mulher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827" y="2151216"/>
            <a:ext cx="7591896" cy="3822072"/>
          </a:xfrm>
        </p:spPr>
        <p:txBody>
          <a:bodyPr>
            <a:normAutofit fontScale="92500"/>
          </a:bodyPr>
          <a:lstStyle/>
          <a:p>
            <a:r>
              <a:rPr lang="pt-BR" b="1" dirty="0" smtClean="0"/>
              <a:t>Muitas mulheres sofrem violência em silêncio</a:t>
            </a:r>
          </a:p>
          <a:p>
            <a:r>
              <a:rPr lang="pt-BR" b="1" dirty="0" smtClean="0"/>
              <a:t>E o Silêncio adoece a Mulher e seu entorno</a:t>
            </a:r>
          </a:p>
          <a:p>
            <a:r>
              <a:rPr b="1" dirty="0" smtClean="0"/>
              <a:t>Afeta </a:t>
            </a:r>
            <a:r>
              <a:rPr b="1" dirty="0"/>
              <a:t>diretamente a saúde mental das trabalhadoras</a:t>
            </a:r>
          </a:p>
          <a:p>
            <a:r>
              <a:rPr b="1" dirty="0" smtClean="0"/>
              <a:t>Impacta </a:t>
            </a:r>
            <a:r>
              <a:rPr b="1" dirty="0"/>
              <a:t>produtividade e estabilidade no </a:t>
            </a:r>
            <a:r>
              <a:rPr b="1" dirty="0" smtClean="0"/>
              <a:t>emprego</a:t>
            </a:r>
            <a:endParaRPr lang="pt-BR" b="1" dirty="0" smtClean="0"/>
          </a:p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9076" y="654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Como Identificar Sinais de Violência</a:t>
            </a:r>
            <a:br>
              <a:rPr lang="pt-BR" b="1" dirty="0" smtClean="0"/>
            </a:br>
            <a:r>
              <a:rPr lang="pt-BR" b="1" dirty="0" smtClean="0"/>
              <a:t>no ambiente de trabalho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5325" y="2027712"/>
            <a:ext cx="8229600" cy="4088081"/>
          </a:xfrm>
        </p:spPr>
        <p:txBody>
          <a:bodyPr>
            <a:normAutofit fontScale="92500" lnSpcReduction="10000"/>
          </a:bodyPr>
          <a:lstStyle/>
          <a:p>
            <a:r>
              <a:rPr lang="pt-BR" b="1" dirty="0" smtClean="0"/>
              <a:t>Mudança de comportamento era comunicativa, agora retraída e evita conversa</a:t>
            </a:r>
          </a:p>
          <a:p>
            <a:r>
              <a:rPr lang="pt-BR" b="1" dirty="0" smtClean="0"/>
              <a:t>Presentismo, cai rendimento trabalho “ausente”</a:t>
            </a:r>
          </a:p>
          <a:p>
            <a:r>
              <a:rPr lang="pt-BR" b="1" dirty="0" smtClean="0"/>
              <a:t>Marcas físicas disfarçadas com óculos e roupas</a:t>
            </a:r>
          </a:p>
          <a:p>
            <a:r>
              <a:rPr lang="pt-BR" b="1" dirty="0" smtClean="0"/>
              <a:t>Vigilância na porta da empresa na entrada e saída </a:t>
            </a:r>
          </a:p>
          <a:p>
            <a:r>
              <a:rPr lang="pt-BR" b="1" dirty="0" smtClean="0"/>
              <a:t>O agressor aparece sem avisar - vigiando com quem ela fala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59009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Alerta de Risco Máximo e Atenção Redobrada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3450" y="1837707"/>
            <a:ext cx="8229600" cy="4004954"/>
          </a:xfrm>
        </p:spPr>
        <p:txBody>
          <a:bodyPr/>
          <a:lstStyle/>
          <a:p>
            <a:r>
              <a:rPr lang="pt-BR" b="1" dirty="0" smtClean="0"/>
              <a:t>Fique ATENTO quando a mulher decide terminar a relação</a:t>
            </a:r>
          </a:p>
          <a:p>
            <a:r>
              <a:rPr lang="pt-BR" b="1" dirty="0" smtClean="0"/>
              <a:t>Se o agressor tem arma de fogo em casa,  aumenta em 500% o </a:t>
            </a:r>
            <a:r>
              <a:rPr lang="pt-BR" b="1" dirty="0"/>
              <a:t>RISCO </a:t>
            </a:r>
            <a:r>
              <a:rPr lang="pt-BR" b="1" dirty="0" smtClean="0"/>
              <a:t>de fatalidade</a:t>
            </a:r>
          </a:p>
          <a:p>
            <a:r>
              <a:rPr lang="pt-BR" b="1" dirty="0" smtClean="0"/>
              <a:t>Se o agressor é alcoolista</a:t>
            </a:r>
          </a:p>
          <a:p>
            <a:r>
              <a:rPr lang="pt-BR" b="1" dirty="0" smtClean="0"/>
              <a:t>Se o agressor é adicto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87165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4923" y="565257"/>
            <a:ext cx="7772400" cy="1470025"/>
          </a:xfrm>
        </p:spPr>
        <p:txBody>
          <a:bodyPr/>
          <a:lstStyle/>
          <a:p>
            <a:r>
              <a:rPr lang="pt-BR" b="1" dirty="0" smtClean="0"/>
              <a:t> </a:t>
            </a:r>
            <a:r>
              <a:rPr b="1" dirty="0" smtClean="0"/>
              <a:t>Quando </a:t>
            </a:r>
            <a:r>
              <a:rPr b="1" dirty="0"/>
              <a:t>o Amor Vira Risco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7774" y="2709951"/>
            <a:ext cx="7664333" cy="2061556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tx1"/>
                </a:solidFill>
              </a:rPr>
              <a:t>Mulheres em Silêncio no ciclo da Violência</a:t>
            </a:r>
          </a:p>
          <a:p>
            <a:endParaRPr lang="pt-BR" b="1" dirty="0" smtClean="0">
              <a:solidFill>
                <a:schemeClr val="tx1"/>
              </a:solidFill>
            </a:endParaRPr>
          </a:p>
          <a:p>
            <a:r>
              <a:rPr lang="pt-BR" b="1" dirty="0" smtClean="0">
                <a:solidFill>
                  <a:schemeClr val="tx1"/>
                </a:solidFill>
              </a:rPr>
              <a:t>Rompendo o Silencio e Salvando Vidas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180406" y="4830882"/>
            <a:ext cx="709906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/>
              <a:t>Psicóloga e Mestra Em </a:t>
            </a:r>
            <a:r>
              <a:rPr lang="pt-BR" b="1" dirty="0" smtClean="0"/>
              <a:t>Saúde Materno Infantil </a:t>
            </a:r>
            <a:endParaRPr lang="pt-BR" b="1" dirty="0"/>
          </a:p>
          <a:p>
            <a:pPr algn="ctr"/>
            <a:r>
              <a:rPr lang="pt-BR" b="1" dirty="0" smtClean="0"/>
              <a:t>Elza Marrocos</a:t>
            </a:r>
          </a:p>
          <a:p>
            <a:pPr algn="ctr"/>
            <a:r>
              <a:rPr lang="pt-BR" b="1" dirty="0" smtClean="0"/>
              <a:t>CRP 06/6755-0</a:t>
            </a:r>
            <a:endParaRPr lang="pt-BR" b="1" dirty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Mensagem Final ao Sindicato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b="1" dirty="0" smtClean="0"/>
              <a:t>Nenhuma </a:t>
            </a:r>
            <a:r>
              <a:rPr b="1" dirty="0"/>
              <a:t>trabalhadora deve sofrer calada</a:t>
            </a:r>
          </a:p>
          <a:p>
            <a:r>
              <a:rPr b="1" dirty="0" smtClean="0"/>
              <a:t>A </a:t>
            </a:r>
            <a:r>
              <a:rPr b="1" dirty="0"/>
              <a:t>informação </a:t>
            </a:r>
            <a:r>
              <a:rPr b="1" dirty="0"/>
              <a:t>salva</a:t>
            </a:r>
            <a:r>
              <a:rPr b="1" dirty="0"/>
              <a:t> </a:t>
            </a:r>
            <a:r>
              <a:rPr b="1" dirty="0" smtClean="0"/>
              <a:t>vidas</a:t>
            </a:r>
            <a:endParaRPr lang="pt-BR" b="1" dirty="0" smtClean="0"/>
          </a:p>
          <a:p>
            <a:r>
              <a:rPr lang="pt-BR" b="1" dirty="0"/>
              <a:t>Violência doméstica também é questão trabalhista</a:t>
            </a:r>
          </a:p>
          <a:p>
            <a:r>
              <a:rPr b="1" dirty="0" smtClean="0"/>
              <a:t>O </a:t>
            </a:r>
            <a:r>
              <a:rPr b="1" dirty="0"/>
              <a:t>sindicato também </a:t>
            </a:r>
            <a:r>
              <a:rPr lang="pt-BR" b="1" dirty="0" smtClean="0"/>
              <a:t>é uma</a:t>
            </a:r>
            <a:r>
              <a:rPr b="1" dirty="0" smtClean="0"/>
              <a:t> </a:t>
            </a:r>
            <a:r>
              <a:rPr b="1" dirty="0"/>
              <a:t>rede de apoio</a:t>
            </a:r>
          </a:p>
          <a:p>
            <a:r>
              <a:rPr b="1" dirty="0" smtClean="0"/>
              <a:t>"</a:t>
            </a:r>
            <a:r>
              <a:rPr b="1" dirty="0"/>
              <a:t>Que nenhuma de nós precise virar estatística."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Rede de Proteção em São Paulo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b="1" dirty="0" smtClean="0"/>
              <a:t>Delegacias </a:t>
            </a:r>
            <a:r>
              <a:rPr b="1" dirty="0"/>
              <a:t>da Mulher </a:t>
            </a:r>
            <a:r>
              <a:rPr b="1" dirty="0" smtClean="0"/>
              <a:t>24h</a:t>
            </a:r>
            <a:r>
              <a:rPr lang="pt-BR" b="1" dirty="0" smtClean="0"/>
              <a:t> </a:t>
            </a:r>
            <a:endParaRPr b="1" dirty="0"/>
          </a:p>
          <a:p>
            <a:r>
              <a:rPr b="1" dirty="0" smtClean="0">
                <a:solidFill>
                  <a:srgbClr val="FF0000"/>
                </a:solidFill>
              </a:rPr>
              <a:t>180</a:t>
            </a:r>
            <a:r>
              <a:rPr b="1" dirty="0" smtClean="0"/>
              <a:t> </a:t>
            </a:r>
            <a:r>
              <a:rPr b="1" dirty="0"/>
              <a:t>– Central de Atendimento à Mulher</a:t>
            </a:r>
          </a:p>
          <a:p>
            <a:r>
              <a:rPr b="1" dirty="0" smtClean="0">
                <a:solidFill>
                  <a:srgbClr val="FF0000"/>
                </a:solidFill>
              </a:rPr>
              <a:t>190</a:t>
            </a:r>
            <a:r>
              <a:rPr b="1" dirty="0" smtClean="0"/>
              <a:t> </a:t>
            </a:r>
            <a:r>
              <a:rPr b="1" dirty="0"/>
              <a:t>– Emergência</a:t>
            </a:r>
          </a:p>
          <a:p>
            <a:r>
              <a:rPr b="1" dirty="0" smtClean="0"/>
              <a:t>Medidas </a:t>
            </a:r>
            <a:r>
              <a:rPr b="1" dirty="0"/>
              <a:t>protetivas (Lei Maria da Penha</a:t>
            </a:r>
            <a:r>
              <a:rPr b="1" dirty="0" smtClean="0"/>
              <a:t>)</a:t>
            </a:r>
            <a:endParaRPr lang="pt-BR" b="1" dirty="0" smtClean="0"/>
          </a:p>
          <a:p>
            <a:r>
              <a:rPr lang="pt-BR" b="1" dirty="0" smtClean="0"/>
              <a:t>Instituto Moringa Rua Manoel Jose Pereira, 127 - Capão Redondo - agendar horário </a:t>
            </a:r>
          </a:p>
          <a:p>
            <a:r>
              <a:rPr lang="pt-BR" b="1" dirty="0" smtClean="0"/>
              <a:t>Elza Marrocos (11)94508-0445</a:t>
            </a:r>
            <a:endParaRPr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9075" y="345890"/>
            <a:ext cx="8229600" cy="1143000"/>
          </a:xfrm>
        </p:spPr>
        <p:txBody>
          <a:bodyPr>
            <a:noAutofit/>
          </a:bodyPr>
          <a:lstStyle/>
          <a:p>
            <a:r>
              <a:rPr lang="pt-BR" sz="4000" b="1" dirty="0" smtClean="0"/>
              <a:t>Briga de Marido e Mulher ....</a:t>
            </a:r>
            <a:br>
              <a:rPr lang="pt-BR" sz="4000" b="1" dirty="0" smtClean="0"/>
            </a:br>
            <a:r>
              <a:rPr lang="pt-BR" sz="4000" b="1" dirty="0" smtClean="0"/>
              <a:t>Ninguém Mete a Colher!</a:t>
            </a: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7823" y="2122715"/>
            <a:ext cx="8229600" cy="3541816"/>
          </a:xfrm>
        </p:spPr>
        <p:txBody>
          <a:bodyPr/>
          <a:lstStyle/>
          <a:p>
            <a:r>
              <a:rPr lang="pt-BR" b="1" dirty="0" smtClean="0"/>
              <a:t>Silêncio </a:t>
            </a:r>
            <a:r>
              <a:rPr lang="pt-BR" b="1" dirty="0"/>
              <a:t>e a invisibilidade</a:t>
            </a:r>
          </a:p>
          <a:p>
            <a:r>
              <a:rPr lang="pt-BR" b="1" dirty="0" smtClean="0"/>
              <a:t>A violência não fica em casa</a:t>
            </a:r>
          </a:p>
          <a:p>
            <a:r>
              <a:rPr lang="pt-BR" b="1" dirty="0" smtClean="0"/>
              <a:t>Negligencia fez atravessar o portão</a:t>
            </a:r>
          </a:p>
          <a:p>
            <a:r>
              <a:rPr lang="pt-BR" b="1" dirty="0" smtClean="0"/>
              <a:t>Entrou no ambiente de trabalho</a:t>
            </a:r>
          </a:p>
          <a:p>
            <a:r>
              <a:rPr lang="pt-BR" b="1" dirty="0"/>
              <a:t>O Feminicídio </a:t>
            </a:r>
            <a:r>
              <a:rPr lang="pt-BR" b="1" dirty="0" smtClean="0"/>
              <a:t>não começa com </a:t>
            </a:r>
            <a:r>
              <a:rPr lang="pt-BR" b="1" dirty="0"/>
              <a:t>a morte</a:t>
            </a:r>
          </a:p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03070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O Silêncio Mata</a:t>
            </a:r>
            <a:endParaRPr lang="pt-BR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7538"/>
            <a:ext cx="9144000" cy="548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278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702" y="400792"/>
            <a:ext cx="8229600" cy="1143000"/>
          </a:xfrm>
        </p:spPr>
        <p:txBody>
          <a:bodyPr/>
          <a:lstStyle/>
          <a:p>
            <a:r>
              <a:rPr lang="pt-BR" b="1" dirty="0" smtClean="0"/>
              <a:t>Feminicídio é Crime Hediondo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7205" y="2113808"/>
            <a:ext cx="8229600" cy="3657600"/>
          </a:xfrm>
        </p:spPr>
        <p:txBody>
          <a:bodyPr>
            <a:noAutofit/>
          </a:bodyPr>
          <a:lstStyle/>
          <a:p>
            <a:r>
              <a:rPr lang="pt-BR" sz="2800" b="1" dirty="0" smtClean="0"/>
              <a:t>O que é feminicídio é assassinato de mulheres por serem mulheres, motivado por ódio, desprezo, controle ou sentimento de posse</a:t>
            </a:r>
          </a:p>
          <a:p>
            <a:r>
              <a:rPr lang="pt-BR" sz="2800" b="1" dirty="0" smtClean="0"/>
              <a:t>Em 1970 a Escritora Diana Russel já trazia essa DOR</a:t>
            </a:r>
          </a:p>
          <a:p>
            <a:r>
              <a:rPr lang="pt-BR" sz="2800" b="1" dirty="0" smtClean="0"/>
              <a:t>Em 1990 centenas de mulheres foram mortas em Circunstancias violentas e “NINGUEM IMPORTAVA”</a:t>
            </a:r>
          </a:p>
          <a:p>
            <a:r>
              <a:rPr lang="pt-BR" sz="2800" b="1" dirty="0" smtClean="0"/>
              <a:t>Padrão de violência de gênero e impunidade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258049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4514"/>
            <a:ext cx="8229600" cy="1143000"/>
          </a:xfrm>
        </p:spPr>
        <p:txBody>
          <a:bodyPr/>
          <a:lstStyle/>
          <a:p>
            <a:r>
              <a:rPr lang="pt-BR" b="1" dirty="0" smtClean="0"/>
              <a:t>Feminicídio</a:t>
            </a:r>
            <a:r>
              <a:rPr b="1" dirty="0" smtClean="0"/>
              <a:t> </a:t>
            </a:r>
            <a:r>
              <a:rPr lang="pt-BR" b="1" dirty="0" smtClean="0"/>
              <a:t>E</a:t>
            </a:r>
            <a:r>
              <a:rPr b="1" dirty="0" smtClean="0"/>
              <a:t>m São Paulo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014" y="1978429"/>
            <a:ext cx="8229600" cy="3740727"/>
          </a:xfrm>
        </p:spPr>
        <p:txBody>
          <a:bodyPr>
            <a:normAutofit lnSpcReduction="10000"/>
          </a:bodyPr>
          <a:lstStyle/>
          <a:p>
            <a:r>
              <a:rPr lang="pt-BR" b="1" dirty="0" smtClean="0"/>
              <a:t>Lei 13.104/2015 Feminicídio - crime Hediondo </a:t>
            </a:r>
          </a:p>
          <a:p>
            <a:r>
              <a:rPr b="1" dirty="0" smtClean="0"/>
              <a:t>A </a:t>
            </a:r>
            <a:r>
              <a:rPr b="1" dirty="0"/>
              <a:t>violência </a:t>
            </a:r>
            <a:r>
              <a:rPr lang="pt-BR" b="1" dirty="0" smtClean="0"/>
              <a:t>ultrapassou </a:t>
            </a:r>
            <a:r>
              <a:rPr b="1" dirty="0" smtClean="0"/>
              <a:t>o </a:t>
            </a:r>
            <a:r>
              <a:rPr b="1" dirty="0"/>
              <a:t>território </a:t>
            </a:r>
            <a:r>
              <a:rPr b="1" dirty="0" smtClean="0"/>
              <a:t>d</a:t>
            </a:r>
            <a:r>
              <a:rPr lang="pt-BR" b="1" dirty="0" smtClean="0"/>
              <a:t>os lares e chegou ao nosso</a:t>
            </a:r>
            <a:r>
              <a:rPr b="1" dirty="0" smtClean="0"/>
              <a:t> trabalho</a:t>
            </a:r>
            <a:endParaRPr lang="pt-BR" b="1" dirty="0" smtClean="0"/>
          </a:p>
          <a:p>
            <a:r>
              <a:rPr lang="pt-BR" b="1" dirty="0" smtClean="0"/>
              <a:t>Identificar dores silenciosas</a:t>
            </a:r>
          </a:p>
          <a:p>
            <a:r>
              <a:rPr lang="pt-BR" b="1" dirty="0" smtClean="0"/>
              <a:t>Crescimento </a:t>
            </a:r>
            <a:r>
              <a:rPr lang="pt-BR" b="1" dirty="0"/>
              <a:t>contínuo </a:t>
            </a:r>
            <a:r>
              <a:rPr lang="pt-BR" b="1" dirty="0" smtClean="0"/>
              <a:t>a décadas</a:t>
            </a:r>
          </a:p>
          <a:p>
            <a:r>
              <a:rPr lang="pt-BR" b="1" dirty="0" smtClean="0"/>
              <a:t>Pesquisa de 2018 a 2025</a:t>
            </a:r>
            <a:endParaRPr lang="pt-BR" b="1" dirty="0"/>
          </a:p>
          <a:p>
            <a:endParaRPr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3600" y="-225425"/>
            <a:ext cx="134112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692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 dirty="0"/>
              <a:t>Evolução dos </a:t>
            </a:r>
            <a:r>
              <a:rPr b="1" dirty="0" smtClean="0"/>
              <a:t>Feminicídio </a:t>
            </a: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E</a:t>
            </a:r>
            <a:r>
              <a:rPr b="1" dirty="0" smtClean="0"/>
              <a:t>m </a:t>
            </a:r>
            <a:r>
              <a:rPr b="1" dirty="0"/>
              <a:t>São </a:t>
            </a:r>
            <a:r>
              <a:rPr b="1" dirty="0" smtClean="0"/>
              <a:t>Paulo</a:t>
            </a:r>
            <a:endParaRPr b="1" dirty="0"/>
          </a:p>
        </p:txBody>
      </p:sp>
      <p:pic>
        <p:nvPicPr>
          <p:cNvPr id="3" name="Picture 2" descr="grafico_feminicidio_s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2579131"/>
            <a:ext cx="7963593" cy="315764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321268" y="1583265"/>
            <a:ext cx="49847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Em 2025 registrou-se 266 </a:t>
            </a:r>
            <a:r>
              <a:rPr lang="pt-BR" sz="2400" dirty="0" smtClean="0"/>
              <a:t>Feminicídios</a:t>
            </a:r>
          </a:p>
          <a:p>
            <a:r>
              <a:rPr lang="pt-BR" sz="2400" dirty="0" smtClean="0"/>
              <a:t>                </a:t>
            </a:r>
            <a:r>
              <a:rPr lang="pt-BR" sz="2400" b="1" dirty="0" smtClean="0"/>
              <a:t>Recorde </a:t>
            </a:r>
            <a:r>
              <a:rPr lang="pt-BR" sz="2400" b="1" dirty="0"/>
              <a:t>histórico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Tipos de Violência</a:t>
            </a:r>
            <a:endParaRPr lang="pt-BR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1852551" y="3051958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            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890646" y="1182546"/>
            <a:ext cx="769521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800" b="1" dirty="0" smtClean="0">
                <a:solidFill>
                  <a:srgbClr val="FF0000"/>
                </a:solidFill>
              </a:rPr>
              <a:t>Física</a:t>
            </a:r>
            <a:r>
              <a:rPr lang="pt-BR" sz="2800" b="1" dirty="0" smtClean="0"/>
              <a:t> empurrões, tapas, socos, chutes...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800" b="1" dirty="0" smtClean="0">
                <a:solidFill>
                  <a:srgbClr val="FF0000"/>
                </a:solidFill>
              </a:rPr>
              <a:t>Psicológica ou Emocional </a:t>
            </a:r>
            <a:r>
              <a:rPr lang="pt-BR" sz="2800" b="1" dirty="0" smtClean="0"/>
              <a:t>silenciosa</a:t>
            </a:r>
            <a:r>
              <a:rPr lang="pt-BR" sz="2800" b="1" dirty="0"/>
              <a:t> </a:t>
            </a:r>
            <a:r>
              <a:rPr lang="pt-BR" sz="2800" b="1" dirty="0" smtClean="0"/>
              <a:t>e perigosa: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800" b="1" dirty="0" smtClean="0"/>
              <a:t>Humilhações, Xingamentos, ameaças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800" b="1" dirty="0" smtClean="0"/>
              <a:t>Manipulação, chantagem emocional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800" b="1" dirty="0" smtClean="0"/>
              <a:t>Controle excessivo constante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800" b="1" dirty="0" smtClean="0"/>
              <a:t>Desvalorização da mulher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800" b="1" dirty="0" smtClean="0">
                <a:solidFill>
                  <a:srgbClr val="FF0000"/>
                </a:solidFill>
              </a:rPr>
              <a:t>Moral</a:t>
            </a:r>
            <a:r>
              <a:rPr lang="pt-BR" sz="2800" b="1" dirty="0" smtClean="0"/>
              <a:t> Calunia, difamação, exposição e ataque a reputação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800" b="1" dirty="0" smtClean="0">
                <a:solidFill>
                  <a:srgbClr val="FF0000"/>
                </a:solidFill>
              </a:rPr>
              <a:t>Sexual</a:t>
            </a:r>
            <a:r>
              <a:rPr lang="pt-BR" sz="2800" b="1" dirty="0" smtClean="0"/>
              <a:t> Estupro relacionamento, obrigar praticas sexuais sem consentimento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800" b="1" dirty="0" smtClean="0">
                <a:solidFill>
                  <a:srgbClr val="FF0000"/>
                </a:solidFill>
              </a:rPr>
              <a:t>Patrimonial </a:t>
            </a:r>
            <a:r>
              <a:rPr lang="pt-BR" sz="2800" b="1" dirty="0" smtClean="0"/>
              <a:t>controlar o dinheiro, destruir bens, impedir de trabalhar e dependência financeira forçada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1873903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9571</TotalTime>
  <Words>667</Words>
  <Application>Microsoft Office PowerPoint</Application>
  <PresentationFormat>Apresentação na tela (4:3)</PresentationFormat>
  <Paragraphs>117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Office Theme</vt:lpstr>
      <vt:lpstr>Apresentação do PowerPoint</vt:lpstr>
      <vt:lpstr> Quando o Amor Vira Risco</vt:lpstr>
      <vt:lpstr>Briga de Marido e Mulher .... Ninguém Mete a Colher!</vt:lpstr>
      <vt:lpstr>O Silêncio Mata</vt:lpstr>
      <vt:lpstr>Feminicídio é Crime Hediondo</vt:lpstr>
      <vt:lpstr>Feminicídio Em São Paulo</vt:lpstr>
      <vt:lpstr>Apresentação do PowerPoint</vt:lpstr>
      <vt:lpstr>Evolução dos Feminicídio  Em São Paulo</vt:lpstr>
      <vt:lpstr>Tipos de Violência</vt:lpstr>
      <vt:lpstr>Identidade ao Encontro de Si mesmo</vt:lpstr>
      <vt:lpstr>O Padrão do Ciclo da Violência</vt:lpstr>
      <vt:lpstr>Pensamentos Intrusos</vt:lpstr>
      <vt:lpstr>Sinais de Alerta Vermelho do Dia a Dia</vt:lpstr>
      <vt:lpstr>Frases que Anunciam PERIGO</vt:lpstr>
      <vt:lpstr>Por que muitas não denunciam?</vt:lpstr>
      <vt:lpstr>Dependência Emocional</vt:lpstr>
      <vt:lpstr>O Sindicato Repudia Toda e Qualquer Forma de Violência Contra a Mulher</vt:lpstr>
      <vt:lpstr>Como Identificar Sinais de Violência no ambiente de trabalho</vt:lpstr>
      <vt:lpstr>Alerta de Risco Máximo e Atenção Redobrada</vt:lpstr>
      <vt:lpstr>Mensagem Final ao Sindicato</vt:lpstr>
      <vt:lpstr>Rede de Proteção em São Paulo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Quando o Amor Vira Risco</dc:title>
  <dc:creator>user</dc:creator>
  <cp:lastModifiedBy>SAMSUNG</cp:lastModifiedBy>
  <cp:revision>62</cp:revision>
  <dcterms:modified xsi:type="dcterms:W3CDTF">2026-03-20T10:44:23Z</dcterms:modified>
</cp:coreProperties>
</file>