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70" r:id="rId15"/>
    <p:sldId id="271" r:id="rId16"/>
    <p:sldId id="272" r:id="rId17"/>
    <p:sldId id="273" r:id="rId18"/>
    <p:sldId id="274"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t-BR"/>
              <a:t>Clique para editar o título Mestre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55C3F0B-28C3-478E-9651-362C241608A2}" type="datetimeFigureOut">
              <a:rPr lang="pt-BR" smtClean="0"/>
              <a:t>11/09/2023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AB188329-3ACD-49FB-A189-AC2355F5A568}" type="slidenum">
              <a:rPr lang="pt-BR" smtClean="0"/>
              <a:t>‹nº›</a:t>
            </a:fld>
            <a:endParaRPr lang="pt-BR"/>
          </a:p>
        </p:txBody>
      </p:sp>
    </p:spTree>
    <p:extLst>
      <p:ext uri="{BB962C8B-B14F-4D97-AF65-F5344CB8AC3E}">
        <p14:creationId xmlns:p14="http://schemas.microsoft.com/office/powerpoint/2010/main" val="266991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5C3F0B-28C3-478E-9651-362C241608A2}" type="datetimeFigureOut">
              <a:rPr lang="pt-BR" smtClean="0"/>
              <a:t>11/09/2023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B188329-3ACD-49FB-A189-AC2355F5A568}" type="slidenum">
              <a:rPr lang="pt-BR" smtClean="0"/>
              <a:t>‹nº›</a:t>
            </a:fld>
            <a:endParaRPr lang="pt-BR"/>
          </a:p>
        </p:txBody>
      </p:sp>
    </p:spTree>
    <p:extLst>
      <p:ext uri="{BB962C8B-B14F-4D97-AF65-F5344CB8AC3E}">
        <p14:creationId xmlns:p14="http://schemas.microsoft.com/office/powerpoint/2010/main" val="26664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5C3F0B-28C3-478E-9651-362C241608A2}" type="datetimeFigureOut">
              <a:rPr lang="pt-BR" smtClean="0"/>
              <a:t>11/09/2023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B188329-3ACD-49FB-A189-AC2355F5A568}" type="slidenum">
              <a:rPr lang="pt-BR" smtClean="0"/>
              <a:t>‹nº›</a:t>
            </a:fld>
            <a:endParaRPr lang="pt-BR"/>
          </a:p>
        </p:txBody>
      </p:sp>
    </p:spTree>
    <p:extLst>
      <p:ext uri="{BB962C8B-B14F-4D97-AF65-F5344CB8AC3E}">
        <p14:creationId xmlns:p14="http://schemas.microsoft.com/office/powerpoint/2010/main" val="243957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5C3F0B-28C3-478E-9651-362C241608A2}" type="datetimeFigureOut">
              <a:rPr lang="pt-BR" smtClean="0"/>
              <a:t>11/09/2023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B188329-3ACD-49FB-A189-AC2355F5A568}" type="slidenum">
              <a:rPr lang="pt-BR" smtClean="0"/>
              <a:t>‹nº›</a:t>
            </a:fld>
            <a:endParaRPr lang="pt-BR"/>
          </a:p>
        </p:txBody>
      </p:sp>
    </p:spTree>
    <p:extLst>
      <p:ext uri="{BB962C8B-B14F-4D97-AF65-F5344CB8AC3E}">
        <p14:creationId xmlns:p14="http://schemas.microsoft.com/office/powerpoint/2010/main" val="2769572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t-BR"/>
              <a:t>Clique para editar o título Mestre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8593667" y="6272784"/>
            <a:ext cx="2644309" cy="365125"/>
          </a:xfrm>
        </p:spPr>
        <p:txBody>
          <a:bodyPr/>
          <a:lstStyle/>
          <a:p>
            <a:fld id="{555C3F0B-28C3-478E-9651-362C241608A2}" type="datetimeFigureOut">
              <a:rPr lang="pt-BR" smtClean="0"/>
              <a:t>11/09/2023</a:t>
            </a:fld>
            <a:endParaRPr lang="pt-BR"/>
          </a:p>
        </p:txBody>
      </p:sp>
      <p:sp>
        <p:nvSpPr>
          <p:cNvPr id="5" name="Footer Placeholder 4"/>
          <p:cNvSpPr>
            <a:spLocks noGrp="1"/>
          </p:cNvSpPr>
          <p:nvPr>
            <p:ph type="ftr" sz="quarter" idx="11"/>
          </p:nvPr>
        </p:nvSpPr>
        <p:spPr>
          <a:xfrm>
            <a:off x="2182708" y="6272784"/>
            <a:ext cx="6327648" cy="365125"/>
          </a:xfrm>
        </p:spPr>
        <p:txBody>
          <a:bodyPr/>
          <a:lstStyle/>
          <a:p>
            <a:endParaRPr lang="pt-B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AB188329-3ACD-49FB-A189-AC2355F5A568}" type="slidenum">
              <a:rPr lang="pt-BR" smtClean="0"/>
              <a:t>‹nº›</a:t>
            </a:fld>
            <a:endParaRPr lang="pt-BR"/>
          </a:p>
        </p:txBody>
      </p:sp>
    </p:spTree>
    <p:extLst>
      <p:ext uri="{BB962C8B-B14F-4D97-AF65-F5344CB8AC3E}">
        <p14:creationId xmlns:p14="http://schemas.microsoft.com/office/powerpoint/2010/main" val="425312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55C3F0B-28C3-478E-9651-362C241608A2}" type="datetimeFigureOut">
              <a:rPr lang="pt-BR" smtClean="0"/>
              <a:t>11/09/2023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B188329-3ACD-49FB-A189-AC2355F5A568}" type="slidenum">
              <a:rPr lang="pt-BR" smtClean="0"/>
              <a:t>‹nº›</a:t>
            </a:fld>
            <a:endParaRPr lang="pt-BR"/>
          </a:p>
        </p:txBody>
      </p:sp>
    </p:spTree>
    <p:extLst>
      <p:ext uri="{BB962C8B-B14F-4D97-AF65-F5344CB8AC3E}">
        <p14:creationId xmlns:p14="http://schemas.microsoft.com/office/powerpoint/2010/main" val="3481836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55C3F0B-28C3-478E-9651-362C241608A2}" type="datetimeFigureOut">
              <a:rPr lang="pt-BR" smtClean="0"/>
              <a:t>11/09/2023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B188329-3ACD-49FB-A189-AC2355F5A568}" type="slidenum">
              <a:rPr lang="pt-BR" smtClean="0"/>
              <a:t>‹nº›</a:t>
            </a:fld>
            <a:endParaRPr lang="pt-BR"/>
          </a:p>
        </p:txBody>
      </p:sp>
    </p:spTree>
    <p:extLst>
      <p:ext uri="{BB962C8B-B14F-4D97-AF65-F5344CB8AC3E}">
        <p14:creationId xmlns:p14="http://schemas.microsoft.com/office/powerpoint/2010/main" val="138010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55C3F0B-28C3-478E-9651-362C241608A2}" type="datetimeFigureOut">
              <a:rPr lang="pt-BR" smtClean="0"/>
              <a:t>11/09/2023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B188329-3ACD-49FB-A189-AC2355F5A568}" type="slidenum">
              <a:rPr lang="pt-BR" smtClean="0"/>
              <a:t>‹nº›</a:t>
            </a:fld>
            <a:endParaRPr lang="pt-BR"/>
          </a:p>
        </p:txBody>
      </p:sp>
    </p:spTree>
    <p:extLst>
      <p:ext uri="{BB962C8B-B14F-4D97-AF65-F5344CB8AC3E}">
        <p14:creationId xmlns:p14="http://schemas.microsoft.com/office/powerpoint/2010/main" val="3354992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C3F0B-28C3-478E-9651-362C241608A2}" type="datetimeFigureOut">
              <a:rPr lang="pt-BR" smtClean="0"/>
              <a:t>11/09/2023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B188329-3ACD-49FB-A189-AC2355F5A568}" type="slidenum">
              <a:rPr lang="pt-BR" smtClean="0"/>
              <a:t>‹nº›</a:t>
            </a:fld>
            <a:endParaRPr lang="pt-BR"/>
          </a:p>
        </p:txBody>
      </p:sp>
    </p:spTree>
    <p:extLst>
      <p:ext uri="{BB962C8B-B14F-4D97-AF65-F5344CB8AC3E}">
        <p14:creationId xmlns:p14="http://schemas.microsoft.com/office/powerpoint/2010/main" val="280010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a:t>Clique para editar o título Mestre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55C3F0B-28C3-478E-9651-362C241608A2}" type="datetimeFigureOut">
              <a:rPr lang="pt-BR" smtClean="0"/>
              <a:t>11/09/2023</a:t>
            </a:fld>
            <a:endParaRPr lang="pt-BR"/>
          </a:p>
        </p:txBody>
      </p:sp>
      <p:sp>
        <p:nvSpPr>
          <p:cNvPr id="6" name="Footer Placeholder 5"/>
          <p:cNvSpPr>
            <a:spLocks noGrp="1"/>
          </p:cNvSpPr>
          <p:nvPr>
            <p:ph type="ftr" sz="quarter" idx="11"/>
          </p:nvPr>
        </p:nvSpPr>
        <p:spPr/>
        <p:txBody>
          <a:bodyPr/>
          <a:lstStyle/>
          <a:p>
            <a:endParaRPr lang="pt-B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B188329-3ACD-49FB-A189-AC2355F5A568}" type="slidenum">
              <a:rPr lang="pt-BR" smtClean="0"/>
              <a:t>‹nº›</a:t>
            </a:fld>
            <a:endParaRPr lang="pt-BR"/>
          </a:p>
        </p:txBody>
      </p:sp>
    </p:spTree>
    <p:extLst>
      <p:ext uri="{BB962C8B-B14F-4D97-AF65-F5344CB8AC3E}">
        <p14:creationId xmlns:p14="http://schemas.microsoft.com/office/powerpoint/2010/main" val="3165698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55C3F0B-28C3-478E-9651-362C241608A2}" type="datetimeFigureOut">
              <a:rPr lang="pt-BR" smtClean="0"/>
              <a:t>11/09/2023</a:t>
            </a:fld>
            <a:endParaRPr lang="pt-B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B188329-3ACD-49FB-A189-AC2355F5A568}" type="slidenum">
              <a:rPr lang="pt-BR" smtClean="0"/>
              <a:t>‹nº›</a:t>
            </a:fld>
            <a:endParaRPr lang="pt-BR"/>
          </a:p>
        </p:txBody>
      </p:sp>
    </p:spTree>
    <p:extLst>
      <p:ext uri="{BB962C8B-B14F-4D97-AF65-F5344CB8AC3E}">
        <p14:creationId xmlns:p14="http://schemas.microsoft.com/office/powerpoint/2010/main" val="2125120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55C3F0B-28C3-478E-9651-362C241608A2}" type="datetimeFigureOut">
              <a:rPr lang="pt-BR" smtClean="0"/>
              <a:t>11/09/2023</a:t>
            </a:fld>
            <a:endParaRPr lang="pt-B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pt-B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AB188329-3ACD-49FB-A189-AC2355F5A568}" type="slidenum">
              <a:rPr lang="pt-BR" smtClean="0"/>
              <a:t>‹nº›</a:t>
            </a:fld>
            <a:endParaRPr lang="pt-BR"/>
          </a:p>
        </p:txBody>
      </p:sp>
    </p:spTree>
    <p:extLst>
      <p:ext uri="{BB962C8B-B14F-4D97-AF65-F5344CB8AC3E}">
        <p14:creationId xmlns:p14="http://schemas.microsoft.com/office/powerpoint/2010/main" val="5141691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hyperlink" Target="https://metalurgicos.org.br/" TargetMode="External"/><Relationship Id="rId1" Type="http://schemas.openxmlformats.org/officeDocument/2006/relationships/slideLayout" Target="../slideLayouts/slideLayout7.xml"/><Relationship Id="rId6" Type="http://schemas.openxmlformats.org/officeDocument/2006/relationships/hyperlink" Target="http://cntm.org.br/" TargetMode="External"/><Relationship Id="rId5" Type="http://schemas.openxmlformats.org/officeDocument/2006/relationships/image" Target="../media/image6.png"/><Relationship Id="rId4" Type="http://schemas.openxmlformats.org/officeDocument/2006/relationships/hyperlink" Target="https://fsindical.org.b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jusbrasil.com.br/jurisprudencia/tst/1212656453" TargetMode="External"/><Relationship Id="rId2" Type="http://schemas.openxmlformats.org/officeDocument/2006/relationships/hyperlink" Target="https://www.jusbrasil.com.br/jurisprudencia/tst/121818859"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jusbrasil.com.br/jurisprudencia/trt-14/707134527" TargetMode="External"/><Relationship Id="rId2" Type="http://schemas.openxmlformats.org/officeDocument/2006/relationships/hyperlink" Target="https://www.jusbrasil.com.br/jurisprudencia/tst/721771382"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planalto.gov.br/ccivil_03/decreto-lei/del2848compilado.htm"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planalto.gov.br/ccivil_03/decreto-lei/del5452.htm"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jusbrasil.com.br/jurisprudencia/tst/93004039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do Sindicado dos Metalúrgicos de São Paulo e Mogi das Cruzes">
            <a:hlinkClick r:id="rId2" tooltip="Vá para a página inicial"/>
            <a:extLst>
              <a:ext uri="{FF2B5EF4-FFF2-40B4-BE49-F238E27FC236}">
                <a16:creationId xmlns:a16="http://schemas.microsoft.com/office/drawing/2014/main" id="{C10D1A93-DAD5-3202-F893-F495AF440A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12330546" cy="281247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Logo da Força Sindical">
            <a:hlinkClick r:id="rId4" tooltip="Visite o site da Força Sindical"/>
            <a:extLst>
              <a:ext uri="{FF2B5EF4-FFF2-40B4-BE49-F238E27FC236}">
                <a16:creationId xmlns:a16="http://schemas.microsoft.com/office/drawing/2014/main" id="{07A57086-767C-63DC-F822-D86FB5D78D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3324" y="2499014"/>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go da CNTM">
            <a:hlinkClick r:id="rId6" tooltip="Visite o site da CNTM"/>
            <a:extLst>
              <a:ext uri="{FF2B5EF4-FFF2-40B4-BE49-F238E27FC236}">
                <a16:creationId xmlns:a16="http://schemas.microsoft.com/office/drawing/2014/main" id="{D1F59B1A-FF15-9634-6510-6985CA55025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8073" y="2479964"/>
            <a:ext cx="571500" cy="533400"/>
          </a:xfrm>
          <a:prstGeom prst="rect">
            <a:avLst/>
          </a:prstGeom>
          <a:noFill/>
          <a:extLst>
            <a:ext uri="{909E8E84-426E-40DD-AFC4-6F175D3DCCD1}">
              <a14:hiddenFill xmlns:a14="http://schemas.microsoft.com/office/drawing/2010/main">
                <a:solidFill>
                  <a:srgbClr val="FFFFFF"/>
                </a:solidFill>
              </a14:hiddenFill>
            </a:ext>
          </a:extLst>
        </p:spPr>
      </p:pic>
      <p:sp>
        <p:nvSpPr>
          <p:cNvPr id="5" name="CaixaDeTexto 4">
            <a:extLst>
              <a:ext uri="{FF2B5EF4-FFF2-40B4-BE49-F238E27FC236}">
                <a16:creationId xmlns:a16="http://schemas.microsoft.com/office/drawing/2014/main" id="{53CD83EB-9026-B816-BBFF-EFB839DCB220}"/>
              </a:ext>
            </a:extLst>
          </p:cNvPr>
          <p:cNvSpPr txBox="1"/>
          <p:nvPr/>
        </p:nvSpPr>
        <p:spPr>
          <a:xfrm>
            <a:off x="734291" y="3588327"/>
            <a:ext cx="10127673" cy="3970318"/>
          </a:xfrm>
          <a:prstGeom prst="rect">
            <a:avLst/>
          </a:prstGeom>
          <a:noFill/>
        </p:spPr>
        <p:txBody>
          <a:bodyPr wrap="square" rtlCol="0">
            <a:spAutoFit/>
          </a:bodyPr>
          <a:lstStyle/>
          <a:p>
            <a:pPr algn="ctr"/>
            <a:r>
              <a:rPr lang="pt-BR" sz="4000" dirty="0"/>
              <a:t>ENCONTRO DE CIPEIROS</a:t>
            </a:r>
          </a:p>
          <a:p>
            <a:pPr algn="ctr"/>
            <a:r>
              <a:rPr lang="pt-BR" dirty="0"/>
              <a:t>11/09/2023 – São Paulo - SP </a:t>
            </a:r>
          </a:p>
          <a:p>
            <a:endParaRPr lang="pt-BR" dirty="0"/>
          </a:p>
          <a:p>
            <a:r>
              <a:rPr lang="pt-BR" sz="3200" i="1" dirty="0"/>
              <a:t>MODERNIZAÇÃO SINDICAL</a:t>
            </a:r>
          </a:p>
          <a:p>
            <a:r>
              <a:rPr lang="pt-BR" sz="3200" i="1" dirty="0"/>
              <a:t>ASSÉDIO MORAL E SEXUAL</a:t>
            </a:r>
          </a:p>
          <a:p>
            <a:r>
              <a:rPr lang="pt-BR" sz="2000" i="1" dirty="0"/>
              <a:t>Cesar Augusto de Mello – consultor jurídico trabalhista/ sindical da Central Força Sindical</a:t>
            </a:r>
          </a:p>
          <a:p>
            <a:endParaRPr lang="pt-BR" sz="3600" dirty="0"/>
          </a:p>
          <a:p>
            <a:endParaRPr lang="pt-BR" sz="3600" dirty="0"/>
          </a:p>
        </p:txBody>
      </p:sp>
    </p:spTree>
    <p:extLst>
      <p:ext uri="{BB962C8B-B14F-4D97-AF65-F5344CB8AC3E}">
        <p14:creationId xmlns:p14="http://schemas.microsoft.com/office/powerpoint/2010/main" val="1962617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AF59C66-3F65-1418-6867-DAEBB8D74D88}"/>
              </a:ext>
            </a:extLst>
          </p:cNvPr>
          <p:cNvSpPr txBox="1"/>
          <p:nvPr/>
        </p:nvSpPr>
        <p:spPr>
          <a:xfrm>
            <a:off x="235527" y="193964"/>
            <a:ext cx="11831782" cy="6463308"/>
          </a:xfrm>
          <a:prstGeom prst="rect">
            <a:avLst/>
          </a:prstGeom>
          <a:noFill/>
        </p:spPr>
        <p:txBody>
          <a:bodyPr wrap="square" rtlCol="0">
            <a:spAutoFit/>
          </a:bodyPr>
          <a:lstStyle/>
          <a:p>
            <a:r>
              <a:rPr lang="pt-BR" sz="3600" b="1" u="sng" dirty="0">
                <a:latin typeface="Yu Gothic UI Semilight" panose="020B0400000000000000" pitchFamily="34" charset="-128"/>
                <a:ea typeface="Yu Gothic UI Semilight" panose="020B0400000000000000" pitchFamily="34" charset="-128"/>
              </a:rPr>
              <a:t>Consequências:</a:t>
            </a:r>
          </a:p>
          <a:p>
            <a:endParaRPr lang="pt-BR" dirty="0">
              <a:latin typeface="Yu Gothic UI Semilight" panose="020B0400000000000000" pitchFamily="34" charset="-128"/>
              <a:ea typeface="Yu Gothic UI Semilight" panose="020B0400000000000000" pitchFamily="34" charset="-128"/>
            </a:endParaRPr>
          </a:p>
          <a:p>
            <a:r>
              <a:rPr lang="pt-BR" sz="2000" dirty="0">
                <a:latin typeface="Yu Gothic UI Semilight" panose="020B0400000000000000" pitchFamily="34" charset="-128"/>
                <a:ea typeface="Yu Gothic UI Semilight" panose="020B0400000000000000" pitchFamily="34" charset="-128"/>
              </a:rPr>
              <a:t>O assédio moral traz consequências psíquicas, físicas, sociais e profissionais para o assediado e prejudica o ambiente de trabalho, as organizações e o Estado. –</a:t>
            </a:r>
          </a:p>
          <a:p>
            <a:endParaRPr lang="pt-BR" sz="2000" b="1" u="sng" dirty="0">
              <a:latin typeface="Yu Gothic UI Semilight" panose="020B0400000000000000" pitchFamily="34" charset="-128"/>
              <a:ea typeface="Yu Gothic UI Semilight" panose="020B0400000000000000" pitchFamily="34" charset="-128"/>
            </a:endParaRPr>
          </a:p>
          <a:p>
            <a:r>
              <a:rPr lang="pt-BR" sz="2000" b="1" u="sng" dirty="0">
                <a:latin typeface="Yu Gothic UI Semilight" panose="020B0400000000000000" pitchFamily="34" charset="-128"/>
                <a:ea typeface="Yu Gothic UI Semilight" panose="020B0400000000000000" pitchFamily="34" charset="-128"/>
              </a:rPr>
              <a:t>CONSEQUÊNCIAS PARA O INDIVÍDUO:</a:t>
            </a:r>
          </a:p>
          <a:p>
            <a:r>
              <a:rPr lang="pt-BR" sz="2000" dirty="0">
                <a:latin typeface="Yu Gothic UI Semilight" panose="020B0400000000000000" pitchFamily="34" charset="-128"/>
                <a:ea typeface="Yu Gothic UI Semilight" panose="020B0400000000000000" pitchFamily="34" charset="-128"/>
              </a:rPr>
              <a:t>Dores generalizadas; - Palpitações; - Distúrbios digestivos; - Dores de cabeça; - Hipertensão arterial (pressão alta); - Alteração do sono; - Irritabilidade; - Crises de choro; - Abandono de relações pessoais; - Problemas familiares; - Isolamento; - Depressão; - Síndrome do pânico; - Estresse; - Esgotamento físico e emocional; - Perda do significado do trabalho; e - Suicídio. </a:t>
            </a:r>
          </a:p>
          <a:p>
            <a:endParaRPr lang="pt-BR" sz="2000" dirty="0">
              <a:latin typeface="Yu Gothic UI Semilight" panose="020B0400000000000000" pitchFamily="34" charset="-128"/>
              <a:ea typeface="Yu Gothic UI Semilight" panose="020B0400000000000000" pitchFamily="34" charset="-128"/>
            </a:endParaRPr>
          </a:p>
          <a:p>
            <a:endParaRPr lang="pt-BR" sz="2000" b="1" u="sng" dirty="0">
              <a:latin typeface="Yu Gothic UI Semilight" panose="020B0400000000000000" pitchFamily="34" charset="-128"/>
              <a:ea typeface="Yu Gothic UI Semilight" panose="020B0400000000000000" pitchFamily="34" charset="-128"/>
            </a:endParaRPr>
          </a:p>
          <a:p>
            <a:r>
              <a:rPr lang="pt-BR" sz="2000" b="1" u="sng" dirty="0">
                <a:latin typeface="Yu Gothic UI Semilight" panose="020B0400000000000000" pitchFamily="34" charset="-128"/>
                <a:ea typeface="Yu Gothic UI Semilight" panose="020B0400000000000000" pitchFamily="34" charset="-128"/>
              </a:rPr>
              <a:t>CONSEQUÊNCIAS PARA A EMPRESA:</a:t>
            </a:r>
          </a:p>
          <a:p>
            <a:r>
              <a:rPr lang="pt-BR" sz="2000" dirty="0">
                <a:latin typeface="Yu Gothic UI Semilight" panose="020B0400000000000000" pitchFamily="34" charset="-128"/>
                <a:ea typeface="Yu Gothic UI Semilight" panose="020B0400000000000000" pitchFamily="34" charset="-128"/>
              </a:rPr>
              <a:t>Redução da produtividade; - Rotatividade de pessoal; - Aumento de erros e acidentes; - Absenteísmo (faltas); - Licenças médicas; - Exposição negativa da marca; - Indenizações trabalhistas; e - Multas administrativas. – </a:t>
            </a:r>
          </a:p>
          <a:p>
            <a:endParaRPr lang="pt-BR" sz="2000" dirty="0">
              <a:latin typeface="Yu Gothic UI Semilight" panose="020B0400000000000000" pitchFamily="34" charset="-128"/>
              <a:ea typeface="Yu Gothic UI Semilight" panose="020B0400000000000000" pitchFamily="34" charset="-128"/>
            </a:endParaRPr>
          </a:p>
          <a:p>
            <a:r>
              <a:rPr lang="pt-BR" sz="2000" b="1" u="sng" dirty="0">
                <a:latin typeface="Yu Gothic UI Semilight" panose="020B0400000000000000" pitchFamily="34" charset="-128"/>
                <a:ea typeface="Yu Gothic UI Semilight" panose="020B0400000000000000" pitchFamily="34" charset="-128"/>
              </a:rPr>
              <a:t>CONSEQUÊNCIAS PRA O ESTADO:</a:t>
            </a:r>
          </a:p>
          <a:p>
            <a:r>
              <a:rPr lang="pt-BR" sz="2000" dirty="0">
                <a:latin typeface="Yu Gothic UI Semilight" panose="020B0400000000000000" pitchFamily="34" charset="-128"/>
                <a:ea typeface="Yu Gothic UI Semilight" panose="020B0400000000000000" pitchFamily="34" charset="-128"/>
              </a:rPr>
              <a:t>Custos com tratamentos médicos; - Despesas com benefícios sociais; e - Custos com processos administrativos e judiciais</a:t>
            </a:r>
          </a:p>
        </p:txBody>
      </p:sp>
    </p:spTree>
    <p:extLst>
      <p:ext uri="{BB962C8B-B14F-4D97-AF65-F5344CB8AC3E}">
        <p14:creationId xmlns:p14="http://schemas.microsoft.com/office/powerpoint/2010/main" val="814141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719F486-5E08-4190-099A-82743DDB158D}"/>
              </a:ext>
            </a:extLst>
          </p:cNvPr>
          <p:cNvSpPr txBox="1"/>
          <p:nvPr/>
        </p:nvSpPr>
        <p:spPr>
          <a:xfrm>
            <a:off x="401782" y="221673"/>
            <a:ext cx="11582400" cy="6586418"/>
          </a:xfrm>
          <a:prstGeom prst="rect">
            <a:avLst/>
          </a:prstGeom>
          <a:noFill/>
        </p:spPr>
        <p:txBody>
          <a:bodyPr wrap="square" rtlCol="0">
            <a:spAutoFit/>
          </a:bodyPr>
          <a:lstStyle/>
          <a:p>
            <a:r>
              <a:rPr lang="pt-BR" sz="4800" dirty="0">
                <a:latin typeface="MV Boli" panose="02000500030200090000" pitchFamily="2" charset="0"/>
                <a:cs typeface="MV Boli" panose="02000500030200090000" pitchFamily="2" charset="0"/>
              </a:rPr>
              <a:t>O QUE FAZER?</a:t>
            </a:r>
          </a:p>
          <a:p>
            <a:r>
              <a:rPr lang="pt-BR" sz="4400" dirty="0"/>
              <a:t>A vítima:</a:t>
            </a:r>
          </a:p>
          <a:p>
            <a:endParaRPr lang="pt-BR" dirty="0"/>
          </a:p>
          <a:p>
            <a:r>
              <a:rPr lang="pt-BR" sz="2400" dirty="0"/>
              <a:t>Reunir provas do assédio:</a:t>
            </a:r>
          </a:p>
          <a:p>
            <a:pPr marL="285750" indent="-285750">
              <a:buFontTx/>
              <a:buChar char="-"/>
            </a:pPr>
            <a:r>
              <a:rPr lang="pt-BR" sz="2400" b="1" u="sng" dirty="0"/>
              <a:t>Anotar,</a:t>
            </a:r>
            <a:r>
              <a:rPr lang="pt-BR" sz="2400" dirty="0"/>
              <a:t> com detalhes, todas as situações de assédio sofridas com data, hora e local, e listar os nomes dos que testemunharam os fatos; - </a:t>
            </a:r>
          </a:p>
          <a:p>
            <a:pPr marL="285750" indent="-285750">
              <a:buFontTx/>
              <a:buChar char="-"/>
            </a:pPr>
            <a:r>
              <a:rPr lang="pt-BR" sz="2400" b="1" u="sng" dirty="0"/>
              <a:t>Buscar ajuda </a:t>
            </a:r>
            <a:r>
              <a:rPr lang="pt-BR" sz="2400" dirty="0"/>
              <a:t>dos colegas, principalmente daqueles que testemunharam o fato ou que já passaram pela mesma situação; - </a:t>
            </a:r>
          </a:p>
          <a:p>
            <a:pPr marL="285750" indent="-285750">
              <a:buFontTx/>
              <a:buChar char="-"/>
            </a:pPr>
            <a:r>
              <a:rPr lang="pt-BR" sz="2400" b="1" u="sng" dirty="0"/>
              <a:t>Buscar orientação </a:t>
            </a:r>
            <a:r>
              <a:rPr lang="pt-BR" sz="2400" dirty="0"/>
              <a:t>psicológica sobre como se comportar para enfrentar tais situações;  </a:t>
            </a:r>
          </a:p>
          <a:p>
            <a:pPr marL="285750" indent="-285750">
              <a:buFontTx/>
              <a:buChar char="-"/>
            </a:pPr>
            <a:r>
              <a:rPr lang="pt-BR" sz="2400" b="1" u="sng" dirty="0"/>
              <a:t>Comunicar a </a:t>
            </a:r>
            <a:r>
              <a:rPr lang="pt-BR" sz="2400" dirty="0"/>
              <a:t>situação ao setor responsável, ao superior hierárquico do assediador ou à Ouvidoria; -</a:t>
            </a:r>
          </a:p>
          <a:p>
            <a:pPr marL="285750" indent="-285750">
              <a:buFontTx/>
              <a:buChar char="-"/>
            </a:pPr>
            <a:r>
              <a:rPr lang="pt-BR" sz="2400" b="1" u="sng" dirty="0"/>
              <a:t>Caso não tenha sucesso </a:t>
            </a:r>
            <a:r>
              <a:rPr lang="pt-BR" sz="2400" dirty="0"/>
              <a:t>na denúncia, procurar o sindicato profissional ou o órgão representativo de classe ou a associação; e –</a:t>
            </a:r>
          </a:p>
          <a:p>
            <a:pPr marL="285750" indent="-285750">
              <a:buFontTx/>
              <a:buChar char="-"/>
            </a:pPr>
            <a:r>
              <a:rPr lang="pt-BR" sz="2400" b="1" u="sng" dirty="0"/>
              <a:t>Avaliar a possibilidade </a:t>
            </a:r>
            <a:r>
              <a:rPr lang="pt-BR" sz="2400" dirty="0"/>
              <a:t>de ingressar com ação judicial de reparação de danos morais</a:t>
            </a:r>
          </a:p>
        </p:txBody>
      </p:sp>
    </p:spTree>
    <p:extLst>
      <p:ext uri="{BB962C8B-B14F-4D97-AF65-F5344CB8AC3E}">
        <p14:creationId xmlns:p14="http://schemas.microsoft.com/office/powerpoint/2010/main" val="327842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4CEB3F3B-030A-CD4C-EB9B-16CB07088A35}"/>
              </a:ext>
            </a:extLst>
          </p:cNvPr>
          <p:cNvSpPr txBox="1"/>
          <p:nvPr/>
        </p:nvSpPr>
        <p:spPr>
          <a:xfrm>
            <a:off x="318655" y="318655"/>
            <a:ext cx="10931236" cy="6463308"/>
          </a:xfrm>
          <a:prstGeom prst="rect">
            <a:avLst/>
          </a:prstGeom>
          <a:noFill/>
        </p:spPr>
        <p:txBody>
          <a:bodyPr wrap="square" rtlCol="0">
            <a:spAutoFit/>
          </a:bodyPr>
          <a:lstStyle/>
          <a:p>
            <a:pPr algn="l"/>
            <a:r>
              <a:rPr lang="pt-BR" b="0" i="0" u="none" strike="noStrike" dirty="0">
                <a:solidFill>
                  <a:srgbClr val="0091EA"/>
                </a:solidFill>
                <a:effectLst/>
                <a:latin typeface="Roboto" panose="02000000000000000000" pitchFamily="2" charset="0"/>
                <a:hlinkClick r:id="rId2"/>
              </a:rPr>
              <a:t>TST - RECURSO DE REVISTA: RR 16270920115040231</a:t>
            </a:r>
            <a:endParaRPr lang="pt-BR" b="0" i="0" dirty="0">
              <a:solidFill>
                <a:srgbClr val="373A3C"/>
              </a:solidFill>
              <a:effectLst/>
              <a:latin typeface="Roboto" panose="02000000000000000000" pitchFamily="2" charset="0"/>
            </a:endParaRPr>
          </a:p>
          <a:p>
            <a:pPr algn="l"/>
            <a:r>
              <a:rPr lang="pt-BR" b="0" i="0" dirty="0">
                <a:effectLst/>
                <a:latin typeface="Roboto" panose="02000000000000000000" pitchFamily="2" charset="0"/>
              </a:rPr>
              <a:t>Jurisprudência • Acórdão • Data de publicação: 28/03/2014</a:t>
            </a:r>
          </a:p>
          <a:p>
            <a:pPr algn="l"/>
            <a:r>
              <a:rPr lang="pt-BR" b="0" i="0" dirty="0">
                <a:effectLst/>
                <a:latin typeface="Roboto" panose="02000000000000000000" pitchFamily="2" charset="0"/>
              </a:rPr>
              <a:t>RECURSO DE REVISTA. INDENIZAÇÃO POR DANOS </a:t>
            </a:r>
            <a:r>
              <a:rPr lang="pt-BR" b="1" i="0" dirty="0">
                <a:effectLst/>
                <a:latin typeface="Roboto" panose="02000000000000000000" pitchFamily="2" charset="0"/>
              </a:rPr>
              <a:t>MORAIS</a:t>
            </a:r>
            <a:r>
              <a:rPr lang="pt-BR" b="0" i="0" dirty="0">
                <a:effectLst/>
                <a:latin typeface="Roboto" panose="02000000000000000000" pitchFamily="2" charset="0"/>
              </a:rPr>
              <a:t>. </a:t>
            </a:r>
            <a:r>
              <a:rPr lang="pt-BR" b="1" i="0" dirty="0">
                <a:effectLst/>
                <a:latin typeface="Roboto" panose="02000000000000000000" pitchFamily="2" charset="0"/>
              </a:rPr>
              <a:t>ASSÉDIO</a:t>
            </a:r>
            <a:r>
              <a:rPr lang="pt-BR" b="0" i="0" dirty="0">
                <a:effectLst/>
                <a:latin typeface="Roboto" panose="02000000000000000000" pitchFamily="2" charset="0"/>
              </a:rPr>
              <a:t> </a:t>
            </a:r>
            <a:r>
              <a:rPr lang="pt-BR" b="1" i="0" dirty="0">
                <a:effectLst/>
                <a:latin typeface="Roboto" panose="02000000000000000000" pitchFamily="2" charset="0"/>
              </a:rPr>
              <a:t>MORAL</a:t>
            </a:r>
            <a:r>
              <a:rPr lang="pt-BR" b="0" i="0" dirty="0">
                <a:effectLst/>
                <a:latin typeface="Roboto" panose="02000000000000000000" pitchFamily="2" charset="0"/>
              </a:rPr>
              <a:t>. COBRANÇA EXCESSIVA DE METAS. AMEAÇA DE DISPENSA. Demonstrado o </a:t>
            </a:r>
            <a:r>
              <a:rPr lang="pt-BR" b="1" i="0" dirty="0">
                <a:effectLst/>
                <a:latin typeface="Roboto" panose="02000000000000000000" pitchFamily="2" charset="0"/>
              </a:rPr>
              <a:t>assédio</a:t>
            </a:r>
            <a:r>
              <a:rPr lang="pt-BR" b="0" i="0" dirty="0">
                <a:effectLst/>
                <a:latin typeface="Roboto" panose="02000000000000000000" pitchFamily="2" charset="0"/>
              </a:rPr>
              <a:t> </a:t>
            </a:r>
            <a:r>
              <a:rPr lang="pt-BR" b="1" i="0" dirty="0">
                <a:effectLst/>
                <a:latin typeface="Roboto" panose="02000000000000000000" pitchFamily="2" charset="0"/>
              </a:rPr>
              <a:t>moral</a:t>
            </a:r>
            <a:r>
              <a:rPr lang="pt-BR" b="0" i="0" dirty="0">
                <a:effectLst/>
                <a:latin typeface="Roboto" panose="02000000000000000000" pitchFamily="2" charset="0"/>
              </a:rPr>
              <a:t> ao reclamante, decorrente da postura excessiva de seu superior hierárquico na busca do cumprimento de metas, sob a ameaça de dispensa, resta configurado o abalo </a:t>
            </a:r>
            <a:r>
              <a:rPr lang="pt-BR" b="1" i="0" dirty="0">
                <a:effectLst/>
                <a:latin typeface="Roboto" panose="02000000000000000000" pitchFamily="2" charset="0"/>
              </a:rPr>
              <a:t>moral</a:t>
            </a:r>
            <a:r>
              <a:rPr lang="pt-BR" b="0" i="0" dirty="0">
                <a:effectLst/>
                <a:latin typeface="Roboto" panose="02000000000000000000" pitchFamily="2" charset="0"/>
              </a:rPr>
              <a:t> e psíquico a ensejar a reparação. Intactos, assim, os artigos 186 e 927 do Código Civil . Recurso de revista não conhecido. </a:t>
            </a:r>
            <a:r>
              <a:rPr lang="pt-BR" b="1" i="0" dirty="0">
                <a:effectLst/>
                <a:latin typeface="Roboto" panose="02000000000000000000" pitchFamily="2" charset="0"/>
              </a:rPr>
              <a:t>ASSÉDIO</a:t>
            </a:r>
            <a:r>
              <a:rPr lang="pt-BR" b="0" i="0" dirty="0">
                <a:effectLst/>
                <a:latin typeface="Roboto" panose="02000000000000000000" pitchFamily="2" charset="0"/>
              </a:rPr>
              <a:t> </a:t>
            </a:r>
            <a:r>
              <a:rPr lang="pt-BR" b="1" i="0" dirty="0">
                <a:effectLst/>
                <a:latin typeface="Roboto" panose="02000000000000000000" pitchFamily="2" charset="0"/>
              </a:rPr>
              <a:t>MORAL</a:t>
            </a:r>
            <a:r>
              <a:rPr lang="pt-BR" b="0" i="0" dirty="0">
                <a:effectLst/>
                <a:latin typeface="Roboto" panose="02000000000000000000" pitchFamily="2" charset="0"/>
              </a:rPr>
              <a:t>. VALOR DA INDENIZAÇÃO POR DANOS </a:t>
            </a:r>
            <a:r>
              <a:rPr lang="pt-BR" b="1" i="0" dirty="0">
                <a:effectLst/>
                <a:latin typeface="Roboto" panose="02000000000000000000" pitchFamily="2" charset="0"/>
              </a:rPr>
              <a:t>MORAIS</a:t>
            </a:r>
            <a:r>
              <a:rPr lang="pt-BR" b="0" i="0" dirty="0">
                <a:effectLst/>
                <a:latin typeface="Roboto" panose="02000000000000000000" pitchFamily="2" charset="0"/>
              </a:rPr>
              <a:t>. R$ 20.000,00.</a:t>
            </a:r>
          </a:p>
          <a:p>
            <a:pPr algn="l"/>
            <a:endParaRPr lang="pt-BR" dirty="0">
              <a:latin typeface="Roboto" panose="02000000000000000000" pitchFamily="2" charset="0"/>
            </a:endParaRPr>
          </a:p>
          <a:p>
            <a:pPr algn="l"/>
            <a:endParaRPr lang="pt-BR" b="0" i="0" dirty="0">
              <a:effectLst/>
              <a:latin typeface="Roboto" panose="02000000000000000000" pitchFamily="2" charset="0"/>
            </a:endParaRPr>
          </a:p>
          <a:p>
            <a:pPr algn="l"/>
            <a:r>
              <a:rPr lang="pt-BR" b="0" i="0" u="none" strike="noStrike" dirty="0">
                <a:solidFill>
                  <a:srgbClr val="0091EA"/>
                </a:solidFill>
                <a:effectLst/>
                <a:latin typeface="Roboto" panose="02000000000000000000" pitchFamily="2" charset="0"/>
                <a:hlinkClick r:id="rId3"/>
              </a:rPr>
              <a:t>TST - AGRAVO DE INSTRUMENTO EM RECURSO DE REVISTA: AIRR 19636620155020089</a:t>
            </a:r>
            <a:endParaRPr lang="pt-BR" b="0" i="0" dirty="0">
              <a:solidFill>
                <a:srgbClr val="373A3C"/>
              </a:solidFill>
              <a:effectLst/>
              <a:latin typeface="Roboto" panose="02000000000000000000" pitchFamily="2" charset="0"/>
            </a:endParaRPr>
          </a:p>
          <a:p>
            <a:pPr algn="l"/>
            <a:r>
              <a:rPr lang="pt-BR" b="0" i="0" dirty="0">
                <a:effectLst/>
                <a:latin typeface="Roboto" panose="02000000000000000000" pitchFamily="2" charset="0"/>
              </a:rPr>
              <a:t>Jurisprudência • Acórdão • Data de publicação: 14/05/2021</a:t>
            </a:r>
          </a:p>
          <a:p>
            <a:pPr algn="l"/>
            <a:r>
              <a:rPr lang="pt-BR" b="0" i="0" dirty="0">
                <a:effectLst/>
                <a:latin typeface="Roboto" panose="02000000000000000000" pitchFamily="2" charset="0"/>
              </a:rPr>
              <a:t>AGRAVO DE INSTRUMENTO DA RECLAMADA. RECURSO DE REVISTA. VIGÊNCIA DA LEI 13.015/2014 E DA IN 40/TST . INDENIZAÇÃO POR DANOS </a:t>
            </a:r>
            <a:r>
              <a:rPr lang="pt-BR" b="1" i="0" dirty="0">
                <a:effectLst/>
                <a:latin typeface="Roboto" panose="02000000000000000000" pitchFamily="2" charset="0"/>
              </a:rPr>
              <a:t>MORAIS</a:t>
            </a:r>
            <a:r>
              <a:rPr lang="pt-BR" b="0" i="0" dirty="0">
                <a:effectLst/>
                <a:latin typeface="Roboto" panose="02000000000000000000" pitchFamily="2" charset="0"/>
              </a:rPr>
              <a:t>. </a:t>
            </a:r>
            <a:r>
              <a:rPr lang="pt-BR" b="1" i="0" dirty="0">
                <a:effectLst/>
                <a:latin typeface="Roboto" panose="02000000000000000000" pitchFamily="2" charset="0"/>
              </a:rPr>
              <a:t>ASSÉDIO</a:t>
            </a:r>
            <a:r>
              <a:rPr lang="pt-BR" b="0" i="0" dirty="0">
                <a:effectLst/>
                <a:latin typeface="Roboto" panose="02000000000000000000" pitchFamily="2" charset="0"/>
              </a:rPr>
              <a:t> </a:t>
            </a:r>
            <a:r>
              <a:rPr lang="pt-BR" b="1" i="0" dirty="0">
                <a:effectLst/>
                <a:latin typeface="Roboto" panose="02000000000000000000" pitchFamily="2" charset="0"/>
              </a:rPr>
              <a:t>MORAL</a:t>
            </a:r>
            <a:r>
              <a:rPr lang="pt-BR" b="0" i="0" dirty="0">
                <a:effectLst/>
                <a:latin typeface="Roboto" panose="02000000000000000000" pitchFamily="2" charset="0"/>
              </a:rPr>
              <a:t>. CONSTRANGIMENTO E HUMILHAÇÃO. CARACTERIZAÇÃO. O Tribunal Regional, valorando a prova, condenou a reclamada ao pagamento de indenização por danos </a:t>
            </a:r>
            <a:r>
              <a:rPr lang="pt-BR" b="1" i="0" dirty="0">
                <a:effectLst/>
                <a:latin typeface="Roboto" panose="02000000000000000000" pitchFamily="2" charset="0"/>
              </a:rPr>
              <a:t>morais</a:t>
            </a:r>
            <a:r>
              <a:rPr lang="pt-BR" b="0" i="0" dirty="0">
                <a:effectLst/>
                <a:latin typeface="Roboto" panose="02000000000000000000" pitchFamily="2" charset="0"/>
              </a:rPr>
              <a:t>, sob o fundamento de que a reclamante comprovou que sofria </a:t>
            </a:r>
            <a:r>
              <a:rPr lang="pt-BR" b="1" i="0" dirty="0">
                <a:effectLst/>
                <a:latin typeface="Roboto" panose="02000000000000000000" pitchFamily="2" charset="0"/>
              </a:rPr>
              <a:t>assédio</a:t>
            </a:r>
            <a:r>
              <a:rPr lang="pt-BR" b="0" i="0" dirty="0">
                <a:effectLst/>
                <a:latin typeface="Roboto" panose="02000000000000000000" pitchFamily="2" charset="0"/>
              </a:rPr>
              <a:t> </a:t>
            </a:r>
            <a:r>
              <a:rPr lang="pt-BR" b="1" i="0" dirty="0">
                <a:effectLst/>
                <a:latin typeface="Roboto" panose="02000000000000000000" pitchFamily="2" charset="0"/>
              </a:rPr>
              <a:t>moral</a:t>
            </a:r>
            <a:r>
              <a:rPr lang="pt-BR" b="0" i="0" dirty="0">
                <a:effectLst/>
                <a:latin typeface="Roboto" panose="02000000000000000000" pitchFamily="2" charset="0"/>
              </a:rPr>
              <a:t>. Registrou o seguinte depoimento testemunhal que "Leandra, a gerente, dizia que iria arrasar com a reclamante e colocou-a para realizar </a:t>
            </a:r>
            <a:r>
              <a:rPr lang="pt-BR" b="1" i="0" dirty="0">
                <a:effectLst/>
                <a:latin typeface="Roboto" panose="02000000000000000000" pitchFamily="2" charset="0"/>
              </a:rPr>
              <a:t>trabalho</a:t>
            </a:r>
            <a:r>
              <a:rPr lang="pt-BR" b="0" i="0" dirty="0">
                <a:effectLst/>
                <a:latin typeface="Roboto" panose="02000000000000000000" pitchFamily="2" charset="0"/>
              </a:rPr>
              <a:t> de outras (...); mesmo de férias, Leandra compareceu um dia e falou que se a reclamante não batesse a meta, seria arrasada; 4 - a caixa Bianca também fazia piadas com a reclamante (...); Bianca chamava a reclamante de </a:t>
            </a:r>
            <a:r>
              <a:rPr lang="pt-BR" b="0" i="0" dirty="0" err="1">
                <a:effectLst/>
                <a:latin typeface="Roboto" panose="02000000000000000000" pitchFamily="2" charset="0"/>
              </a:rPr>
              <a:t>Patati</a:t>
            </a:r>
            <a:r>
              <a:rPr lang="pt-BR" b="0" i="0" dirty="0">
                <a:effectLst/>
                <a:latin typeface="Roboto" panose="02000000000000000000" pitchFamily="2" charset="0"/>
              </a:rPr>
              <a:t> </a:t>
            </a:r>
            <a:r>
              <a:rPr lang="pt-BR" b="0" i="0" dirty="0" err="1">
                <a:effectLst/>
                <a:latin typeface="Roboto" panose="02000000000000000000" pitchFamily="2" charset="0"/>
              </a:rPr>
              <a:t>Patatá</a:t>
            </a:r>
            <a:r>
              <a:rPr lang="pt-BR" b="0" i="0" dirty="0">
                <a:effectLst/>
                <a:latin typeface="Roboto" panose="02000000000000000000" pitchFamily="2" charset="0"/>
              </a:rPr>
              <a:t>; sabe que a reclamante não trabalha mais lá porque não aguentava as humilhações" </a:t>
            </a:r>
          </a:p>
          <a:p>
            <a:pPr algn="l"/>
            <a:endParaRPr lang="pt-BR" b="0" i="0" dirty="0">
              <a:effectLst/>
              <a:latin typeface="Roboto" panose="02000000000000000000" pitchFamily="2" charset="0"/>
            </a:endParaRPr>
          </a:p>
          <a:p>
            <a:endParaRPr lang="pt-BR" dirty="0"/>
          </a:p>
        </p:txBody>
      </p:sp>
    </p:spTree>
    <p:extLst>
      <p:ext uri="{BB962C8B-B14F-4D97-AF65-F5344CB8AC3E}">
        <p14:creationId xmlns:p14="http://schemas.microsoft.com/office/powerpoint/2010/main" val="3591648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03255E08-8A31-4BA6-8525-217A490C6142}"/>
              </a:ext>
            </a:extLst>
          </p:cNvPr>
          <p:cNvSpPr txBox="1"/>
          <p:nvPr/>
        </p:nvSpPr>
        <p:spPr>
          <a:xfrm>
            <a:off x="277091" y="277091"/>
            <a:ext cx="11388436" cy="7571303"/>
          </a:xfrm>
          <a:prstGeom prst="rect">
            <a:avLst/>
          </a:prstGeom>
          <a:noFill/>
        </p:spPr>
        <p:txBody>
          <a:bodyPr wrap="square" rtlCol="0">
            <a:spAutoFit/>
          </a:bodyPr>
          <a:lstStyle/>
          <a:p>
            <a:pPr algn="just"/>
            <a:r>
              <a:rPr lang="pt-BR" b="0" i="0" u="none" strike="noStrike" dirty="0">
                <a:solidFill>
                  <a:srgbClr val="0091EA"/>
                </a:solidFill>
                <a:effectLst/>
                <a:latin typeface="Roboto" panose="02000000000000000000" pitchFamily="2" charset="0"/>
                <a:hlinkClick r:id="rId2"/>
              </a:rPr>
              <a:t>TST - RECURSO DE REVISTA: RR 529001920095020048</a:t>
            </a:r>
            <a:endParaRPr lang="pt-BR" b="0" i="0" dirty="0">
              <a:solidFill>
                <a:srgbClr val="373A3C"/>
              </a:solidFill>
              <a:effectLst/>
              <a:latin typeface="Roboto" panose="02000000000000000000" pitchFamily="2" charset="0"/>
            </a:endParaRPr>
          </a:p>
          <a:p>
            <a:pPr algn="just"/>
            <a:r>
              <a:rPr lang="pt-BR" b="0" i="0" dirty="0">
                <a:effectLst/>
                <a:latin typeface="Roboto" panose="02000000000000000000" pitchFamily="2" charset="0"/>
              </a:rPr>
              <a:t>Jurisprudência • Acórdão • Data de publicação: 14/06/2019</a:t>
            </a:r>
          </a:p>
          <a:p>
            <a:pPr algn="just"/>
            <a:r>
              <a:rPr lang="pt-BR" b="0" i="0" dirty="0">
                <a:effectLst/>
                <a:latin typeface="Roboto" panose="02000000000000000000" pitchFamily="2" charset="0"/>
              </a:rPr>
              <a:t>RECURSO DE REVISTA. </a:t>
            </a:r>
            <a:r>
              <a:rPr lang="pt-BR" b="1" i="0" dirty="0">
                <a:effectLst/>
                <a:latin typeface="Roboto" panose="02000000000000000000" pitchFamily="2" charset="0"/>
              </a:rPr>
              <a:t>ASSÉDIO</a:t>
            </a:r>
            <a:r>
              <a:rPr lang="pt-BR" b="0" i="0" dirty="0">
                <a:effectLst/>
                <a:latin typeface="Roboto" panose="02000000000000000000" pitchFamily="2" charset="0"/>
              </a:rPr>
              <a:t> </a:t>
            </a:r>
            <a:r>
              <a:rPr lang="pt-BR" b="1" i="0" dirty="0">
                <a:effectLst/>
                <a:latin typeface="Roboto" panose="02000000000000000000" pitchFamily="2" charset="0"/>
              </a:rPr>
              <a:t>MORAL</a:t>
            </a:r>
            <a:r>
              <a:rPr lang="pt-BR" b="0" i="0" dirty="0">
                <a:effectLst/>
                <a:latin typeface="Roboto" panose="02000000000000000000" pitchFamily="2" charset="0"/>
              </a:rPr>
              <a:t>. ABUSO DO PODER DIRETIVO. PERSEGUIÇÃO. ISOLAMENTO DO EMPREGADO. ÓCIO FORÇADO. INDENIZAÇÃO POR DANO </a:t>
            </a:r>
            <a:r>
              <a:rPr lang="pt-BR" b="1" i="0" dirty="0">
                <a:effectLst/>
                <a:latin typeface="Roboto" panose="02000000000000000000" pitchFamily="2" charset="0"/>
              </a:rPr>
              <a:t>MORAL</a:t>
            </a:r>
            <a:r>
              <a:rPr lang="pt-BR" b="0" i="0" dirty="0">
                <a:effectLst/>
                <a:latin typeface="Roboto" panose="02000000000000000000" pitchFamily="2" charset="0"/>
              </a:rPr>
              <a:t>. "QUANTUM" ARBITRADO. EXCEPCIONAL REDUÇÃO PELO TRIBUNAL SUPERIOR DO </a:t>
            </a:r>
            <a:r>
              <a:rPr lang="pt-BR" b="1" i="0" dirty="0">
                <a:effectLst/>
                <a:latin typeface="Roboto" panose="02000000000000000000" pitchFamily="2" charset="0"/>
              </a:rPr>
              <a:t>TRABALHO</a:t>
            </a:r>
            <a:r>
              <a:rPr lang="pt-BR" b="0" i="0" dirty="0">
                <a:effectLst/>
                <a:latin typeface="Roboto" panose="02000000000000000000" pitchFamily="2" charset="0"/>
              </a:rPr>
              <a:t>. Assim, o patamar indenizatório comporta redução para </a:t>
            </a:r>
            <a:r>
              <a:rPr lang="pt-BR" b="1" i="0" dirty="0">
                <a:effectLst/>
                <a:latin typeface="Roboto" panose="02000000000000000000" pitchFamily="2" charset="0"/>
              </a:rPr>
              <a:t>R$ 50.000,00 (cinquenta mil reais), </a:t>
            </a:r>
            <a:r>
              <a:rPr lang="pt-BR" b="0" i="0" dirty="0">
                <a:effectLst/>
                <a:latin typeface="Roboto" panose="02000000000000000000" pitchFamily="2" charset="0"/>
              </a:rPr>
              <a:t>valor mais consentâneo com a jurisprudência deste Tribunal Superior, e suficiente para satisfazer as finalidades punitiva, reparatória e preventiva da indenização por dano moral. </a:t>
            </a:r>
          </a:p>
          <a:p>
            <a:pPr algn="just"/>
            <a:endParaRPr lang="pt-BR" dirty="0">
              <a:latin typeface="Roboto" panose="02000000000000000000" pitchFamily="2" charset="0"/>
            </a:endParaRPr>
          </a:p>
          <a:p>
            <a:pPr algn="just"/>
            <a:endParaRPr lang="pt-BR" b="0" i="0" dirty="0">
              <a:effectLst/>
              <a:latin typeface="Roboto" panose="02000000000000000000" pitchFamily="2" charset="0"/>
            </a:endParaRPr>
          </a:p>
          <a:p>
            <a:pPr algn="just"/>
            <a:endParaRPr lang="pt-BR" dirty="0">
              <a:latin typeface="Roboto" panose="02000000000000000000" pitchFamily="2" charset="0"/>
            </a:endParaRPr>
          </a:p>
          <a:p>
            <a:pPr algn="just"/>
            <a:endParaRPr lang="pt-BR" b="0" i="0" dirty="0">
              <a:effectLst/>
              <a:latin typeface="Roboto" panose="02000000000000000000" pitchFamily="2" charset="0"/>
            </a:endParaRPr>
          </a:p>
          <a:p>
            <a:pPr algn="l">
              <a:buFont typeface="Arial" panose="020B0604020202020204" pitchFamily="34" charset="0"/>
              <a:buChar char="•"/>
            </a:pPr>
            <a:r>
              <a:rPr lang="pt-BR" b="0" i="0" u="none" strike="noStrike" dirty="0">
                <a:solidFill>
                  <a:srgbClr val="0091EA"/>
                </a:solidFill>
                <a:effectLst/>
                <a:latin typeface="inherit"/>
                <a:hlinkClick r:id="rId3"/>
              </a:rPr>
              <a:t>TRT-14 - RECURSO ORDINÁRIO: RO 8996620175140008 RO-AC 0000899-66.2017.5.14.0008</a:t>
            </a:r>
            <a:endParaRPr lang="pt-BR" b="0" i="0" dirty="0">
              <a:solidFill>
                <a:srgbClr val="373A3C"/>
              </a:solidFill>
              <a:effectLst/>
              <a:latin typeface="inherit"/>
            </a:endParaRPr>
          </a:p>
          <a:p>
            <a:pPr algn="l">
              <a:buFont typeface="Arial" panose="020B0604020202020204" pitchFamily="34" charset="0"/>
              <a:buChar char="•"/>
            </a:pPr>
            <a:r>
              <a:rPr lang="pt-BR" b="0" i="0" dirty="0">
                <a:solidFill>
                  <a:srgbClr val="373A3C"/>
                </a:solidFill>
                <a:effectLst/>
                <a:latin typeface="Roboto" panose="02000000000000000000" pitchFamily="2" charset="0"/>
              </a:rPr>
              <a:t>Jurisprudência • Acórdão • Data de publicação: 11/04/2019</a:t>
            </a:r>
          </a:p>
          <a:p>
            <a:pPr algn="l">
              <a:buFont typeface="Arial" panose="020B0604020202020204" pitchFamily="34" charset="0"/>
              <a:buChar char="•"/>
            </a:pPr>
            <a:r>
              <a:rPr lang="pt-BR" b="0" i="0" dirty="0">
                <a:solidFill>
                  <a:srgbClr val="373A3C"/>
                </a:solidFill>
                <a:effectLst/>
                <a:latin typeface="Roboto" panose="02000000000000000000" pitchFamily="2" charset="0"/>
              </a:rPr>
              <a:t>RECURSO ORDINÁRIO PATRONAL. </a:t>
            </a:r>
            <a:r>
              <a:rPr lang="pt-BR" b="1" i="0" dirty="0">
                <a:solidFill>
                  <a:srgbClr val="373A3C"/>
                </a:solidFill>
                <a:effectLst/>
                <a:latin typeface="Roboto" panose="02000000000000000000" pitchFamily="2" charset="0"/>
              </a:rPr>
              <a:t>ASSÉDIO</a:t>
            </a:r>
            <a:r>
              <a:rPr lang="pt-BR" b="0" i="0" dirty="0">
                <a:solidFill>
                  <a:srgbClr val="373A3C"/>
                </a:solidFill>
                <a:effectLst/>
                <a:latin typeface="Roboto" panose="02000000000000000000" pitchFamily="2" charset="0"/>
              </a:rPr>
              <a:t> </a:t>
            </a:r>
            <a:r>
              <a:rPr lang="pt-BR" b="1" i="0" dirty="0">
                <a:solidFill>
                  <a:srgbClr val="373A3C"/>
                </a:solidFill>
                <a:effectLst/>
                <a:latin typeface="Roboto" panose="02000000000000000000" pitchFamily="2" charset="0"/>
              </a:rPr>
              <a:t>MORAL</a:t>
            </a:r>
            <a:r>
              <a:rPr lang="pt-BR" b="0" i="0" dirty="0">
                <a:solidFill>
                  <a:srgbClr val="373A3C"/>
                </a:solidFill>
                <a:effectLst/>
                <a:latin typeface="Roboto" panose="02000000000000000000" pitchFamily="2" charset="0"/>
              </a:rPr>
              <a:t>. DOENÇA PSÍQUICA. DANO </a:t>
            </a:r>
            <a:r>
              <a:rPr lang="pt-BR" b="1" i="0" dirty="0">
                <a:solidFill>
                  <a:srgbClr val="373A3C"/>
                </a:solidFill>
                <a:effectLst/>
                <a:latin typeface="Roboto" panose="02000000000000000000" pitchFamily="2" charset="0"/>
              </a:rPr>
              <a:t>MORAL</a:t>
            </a:r>
            <a:r>
              <a:rPr lang="pt-BR" b="0" i="0" dirty="0">
                <a:solidFill>
                  <a:srgbClr val="373A3C"/>
                </a:solidFill>
                <a:effectLst/>
                <a:latin typeface="Roboto" panose="02000000000000000000" pitchFamily="2" charset="0"/>
              </a:rPr>
              <a:t>. INDENIZAÇÃO. Caracteriza-se o </a:t>
            </a:r>
            <a:r>
              <a:rPr lang="pt-BR" b="1" i="0" dirty="0">
                <a:solidFill>
                  <a:srgbClr val="373A3C"/>
                </a:solidFill>
                <a:effectLst/>
                <a:latin typeface="Roboto" panose="02000000000000000000" pitchFamily="2" charset="0"/>
              </a:rPr>
              <a:t>assédio</a:t>
            </a:r>
            <a:r>
              <a:rPr lang="pt-BR" b="0" i="0" dirty="0">
                <a:solidFill>
                  <a:srgbClr val="373A3C"/>
                </a:solidFill>
                <a:effectLst/>
                <a:latin typeface="Roboto" panose="02000000000000000000" pitchFamily="2" charset="0"/>
              </a:rPr>
              <a:t> </a:t>
            </a:r>
            <a:r>
              <a:rPr lang="pt-BR" b="1" i="0" dirty="0">
                <a:solidFill>
                  <a:srgbClr val="373A3C"/>
                </a:solidFill>
                <a:effectLst/>
                <a:latin typeface="Roboto" panose="02000000000000000000" pitchFamily="2" charset="0"/>
              </a:rPr>
              <a:t>moral</a:t>
            </a:r>
            <a:r>
              <a:rPr lang="pt-BR" b="0" i="0" dirty="0">
                <a:solidFill>
                  <a:srgbClr val="373A3C"/>
                </a:solidFill>
                <a:effectLst/>
                <a:latin typeface="Roboto" panose="02000000000000000000" pitchFamily="2" charset="0"/>
              </a:rPr>
              <a:t> por meio de comportamentos reiterados do empregador ou seus prepostos para com seus empregados, que evidenciem perseguição, ofensa, constrangimento, humilhação, buscando inferiorizar a vítima, implicando, por conseguinte, em dano à dignidade do empregado. Assim, considerando que </a:t>
            </a:r>
            <a:r>
              <a:rPr lang="pt-BR" b="1" i="0" dirty="0">
                <a:solidFill>
                  <a:srgbClr val="373A3C"/>
                </a:solidFill>
                <a:effectLst/>
                <a:latin typeface="Roboto" panose="02000000000000000000" pitchFamily="2" charset="0"/>
              </a:rPr>
              <a:t>no</a:t>
            </a:r>
            <a:r>
              <a:rPr lang="pt-BR" b="0" i="0" dirty="0">
                <a:solidFill>
                  <a:srgbClr val="373A3C"/>
                </a:solidFill>
                <a:effectLst/>
                <a:latin typeface="Roboto" panose="02000000000000000000" pitchFamily="2" charset="0"/>
              </a:rPr>
              <a:t> caso dos autos, logrou êxito a Reclamante em comprovar tais condutas contra si, ou seja, que sofria constante hostilidade e agressividade por parte da superiora hierárquica, de forma repetitiva e abusiva, que redundou, inclusive, </a:t>
            </a:r>
            <a:r>
              <a:rPr lang="pt-BR" b="1" i="0" dirty="0">
                <a:solidFill>
                  <a:srgbClr val="373A3C"/>
                </a:solidFill>
                <a:effectLst/>
                <a:latin typeface="Roboto" panose="02000000000000000000" pitchFamily="2" charset="0"/>
              </a:rPr>
              <a:t>no</a:t>
            </a:r>
            <a:r>
              <a:rPr lang="pt-BR" b="0" i="0" dirty="0">
                <a:solidFill>
                  <a:srgbClr val="373A3C"/>
                </a:solidFill>
                <a:effectLst/>
                <a:latin typeface="Roboto" panose="02000000000000000000" pitchFamily="2" charset="0"/>
              </a:rPr>
              <a:t> surgimento e/ou agravamento de doença psíquica, impõe-se manter a sentença que deferiu o pedido da Autora de indenização por dano </a:t>
            </a:r>
            <a:r>
              <a:rPr lang="pt-BR" b="1" i="0" dirty="0">
                <a:solidFill>
                  <a:srgbClr val="373A3C"/>
                </a:solidFill>
                <a:effectLst/>
                <a:latin typeface="Roboto" panose="02000000000000000000" pitchFamily="2" charset="0"/>
              </a:rPr>
              <a:t>moral</a:t>
            </a:r>
            <a:r>
              <a:rPr lang="pt-BR" b="0" i="0" dirty="0">
                <a:solidFill>
                  <a:srgbClr val="373A3C"/>
                </a:solidFill>
                <a:effectLst/>
                <a:latin typeface="Roboto" panose="02000000000000000000" pitchFamily="2" charset="0"/>
              </a:rPr>
              <a:t> decorrente de </a:t>
            </a:r>
            <a:r>
              <a:rPr lang="pt-BR" b="1" i="0" dirty="0">
                <a:solidFill>
                  <a:srgbClr val="373A3C"/>
                </a:solidFill>
                <a:effectLst/>
                <a:latin typeface="Roboto" panose="02000000000000000000" pitchFamily="2" charset="0"/>
              </a:rPr>
              <a:t>assédio</a:t>
            </a:r>
            <a:r>
              <a:rPr lang="pt-BR" b="0" i="0" dirty="0">
                <a:solidFill>
                  <a:srgbClr val="373A3C"/>
                </a:solidFill>
                <a:effectLst/>
                <a:latin typeface="Roboto" panose="02000000000000000000" pitchFamily="2" charset="0"/>
              </a:rPr>
              <a:t> </a:t>
            </a:r>
            <a:r>
              <a:rPr lang="pt-BR" b="1" i="0" dirty="0">
                <a:solidFill>
                  <a:srgbClr val="373A3C"/>
                </a:solidFill>
                <a:effectLst/>
                <a:latin typeface="Roboto" panose="02000000000000000000" pitchFamily="2" charset="0"/>
              </a:rPr>
              <a:t>moral</a:t>
            </a:r>
            <a:r>
              <a:rPr lang="pt-BR" b="0" i="0" dirty="0">
                <a:solidFill>
                  <a:srgbClr val="373A3C"/>
                </a:solidFill>
                <a:effectLst/>
                <a:latin typeface="Roboto" panose="02000000000000000000" pitchFamily="2" charset="0"/>
              </a:rPr>
              <a:t>. Recurso ordinário patronal desprovido.</a:t>
            </a:r>
          </a:p>
          <a:p>
            <a:pPr algn="just"/>
            <a:endParaRPr lang="pt-BR" b="0" i="0" dirty="0">
              <a:effectLst/>
              <a:latin typeface="Roboto" panose="02000000000000000000" pitchFamily="2" charset="0"/>
            </a:endParaRPr>
          </a:p>
          <a:p>
            <a:pPr algn="l"/>
            <a:endParaRPr lang="pt-BR" dirty="0">
              <a:latin typeface="Roboto" panose="02000000000000000000" pitchFamily="2" charset="0"/>
            </a:endParaRPr>
          </a:p>
          <a:p>
            <a:pPr algn="l"/>
            <a:endParaRPr lang="pt-BR" b="0" i="0" dirty="0">
              <a:effectLst/>
              <a:latin typeface="Roboto" panose="02000000000000000000" pitchFamily="2" charset="0"/>
            </a:endParaRPr>
          </a:p>
          <a:p>
            <a:pPr algn="l"/>
            <a:endParaRPr lang="pt-BR" b="0" i="0" dirty="0">
              <a:effectLst/>
              <a:latin typeface="Roboto" panose="02000000000000000000" pitchFamily="2" charset="0"/>
            </a:endParaRPr>
          </a:p>
          <a:p>
            <a:endParaRPr lang="pt-BR" dirty="0"/>
          </a:p>
        </p:txBody>
      </p:sp>
    </p:spTree>
    <p:extLst>
      <p:ext uri="{BB962C8B-B14F-4D97-AF65-F5344CB8AC3E}">
        <p14:creationId xmlns:p14="http://schemas.microsoft.com/office/powerpoint/2010/main" val="3530283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D51C8CE7-0CA2-EB86-F007-FE1A8EC4DB37}"/>
              </a:ext>
            </a:extLst>
          </p:cNvPr>
          <p:cNvSpPr txBox="1"/>
          <p:nvPr/>
        </p:nvSpPr>
        <p:spPr>
          <a:xfrm>
            <a:off x="637309" y="401782"/>
            <a:ext cx="11055927" cy="6186309"/>
          </a:xfrm>
          <a:prstGeom prst="rect">
            <a:avLst/>
          </a:prstGeom>
          <a:noFill/>
        </p:spPr>
        <p:txBody>
          <a:bodyPr wrap="square" rtlCol="0">
            <a:spAutoFit/>
          </a:bodyPr>
          <a:lstStyle/>
          <a:p>
            <a:r>
              <a:rPr lang="pt-BR" sz="3600" dirty="0">
                <a:solidFill>
                  <a:srgbClr val="222222"/>
                </a:solidFill>
                <a:latin typeface="Arial" panose="020B0604020202020204" pitchFamily="34" charset="0"/>
              </a:rPr>
              <a:t>ASSÉDIO SEXUAL</a:t>
            </a:r>
            <a:endParaRPr lang="pt-BR" sz="3600" b="0" i="0" dirty="0">
              <a:solidFill>
                <a:srgbClr val="222222"/>
              </a:solidFill>
              <a:effectLst/>
              <a:latin typeface="Arial" panose="020B0604020202020204" pitchFamily="34" charset="0"/>
            </a:endParaRPr>
          </a:p>
          <a:p>
            <a:endParaRPr lang="pt-BR" sz="3600" dirty="0">
              <a:solidFill>
                <a:srgbClr val="222222"/>
              </a:solidFill>
              <a:latin typeface="Arial" panose="020B0604020202020204" pitchFamily="34" charset="0"/>
            </a:endParaRPr>
          </a:p>
          <a:p>
            <a:endParaRPr lang="pt-BR" sz="3600" b="0" i="0" dirty="0">
              <a:solidFill>
                <a:srgbClr val="222222"/>
              </a:solidFill>
              <a:effectLst/>
              <a:latin typeface="Arial" panose="020B0604020202020204" pitchFamily="34" charset="0"/>
            </a:endParaRPr>
          </a:p>
          <a:p>
            <a:r>
              <a:rPr lang="pt-BR" sz="3600" b="0" i="0" dirty="0">
                <a:solidFill>
                  <a:srgbClr val="222222"/>
                </a:solidFill>
                <a:effectLst/>
                <a:latin typeface="Arial" panose="020B0604020202020204" pitchFamily="34" charset="0"/>
              </a:rPr>
              <a:t>O assédio sexual é definido, de forma geral, como o </a:t>
            </a:r>
            <a:r>
              <a:rPr lang="pt-BR" sz="3600" b="1" i="0" dirty="0">
                <a:solidFill>
                  <a:srgbClr val="222222"/>
                </a:solidFill>
                <a:effectLst/>
                <a:latin typeface="Arial" panose="020B0604020202020204" pitchFamily="34" charset="0"/>
              </a:rPr>
              <a:t>constrangimento com conotação sexual no ambiente de trabalho</a:t>
            </a:r>
            <a:r>
              <a:rPr lang="pt-BR" sz="3600" b="0" i="0" dirty="0">
                <a:solidFill>
                  <a:srgbClr val="222222"/>
                </a:solidFill>
                <a:effectLst/>
                <a:latin typeface="Arial" panose="020B0604020202020204" pitchFamily="34" charset="0"/>
              </a:rPr>
              <a:t>, em que, como regra, o agente utiliza sua posição hierárquica superior ou sua influência para obter o que deseja.</a:t>
            </a:r>
          </a:p>
          <a:p>
            <a:r>
              <a:rPr lang="pt-BR" sz="3600" b="1" i="0" dirty="0">
                <a:solidFill>
                  <a:srgbClr val="222222"/>
                </a:solidFill>
                <a:effectLst/>
                <a:latin typeface="Arial" panose="020B0604020202020204" pitchFamily="34" charset="0"/>
              </a:rPr>
              <a:t>Em 2019</a:t>
            </a:r>
            <a:r>
              <a:rPr lang="pt-BR" sz="3600" b="0" i="0" dirty="0">
                <a:solidFill>
                  <a:srgbClr val="222222"/>
                </a:solidFill>
                <a:effectLst/>
                <a:latin typeface="Arial" panose="020B0604020202020204" pitchFamily="34" charset="0"/>
              </a:rPr>
              <a:t>, essa prática foi tema de </a:t>
            </a:r>
            <a:r>
              <a:rPr lang="pt-BR" sz="3600" b="1" i="0" dirty="0">
                <a:solidFill>
                  <a:srgbClr val="222222"/>
                </a:solidFill>
                <a:effectLst/>
                <a:latin typeface="Arial" panose="020B0604020202020204" pitchFamily="34" charset="0"/>
              </a:rPr>
              <a:t>4.786 processos na Justiça do Trabalho.</a:t>
            </a:r>
            <a:br>
              <a:rPr lang="pt-BR" sz="3600" dirty="0"/>
            </a:br>
            <a:endParaRPr lang="pt-BR" sz="3600" dirty="0"/>
          </a:p>
        </p:txBody>
      </p:sp>
    </p:spTree>
    <p:extLst>
      <p:ext uri="{BB962C8B-B14F-4D97-AF65-F5344CB8AC3E}">
        <p14:creationId xmlns:p14="http://schemas.microsoft.com/office/powerpoint/2010/main" val="2974355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979E49B-1306-AF2F-CC03-E1EA055F3281}"/>
              </a:ext>
            </a:extLst>
          </p:cNvPr>
          <p:cNvSpPr txBox="1"/>
          <p:nvPr/>
        </p:nvSpPr>
        <p:spPr>
          <a:xfrm>
            <a:off x="318655" y="318655"/>
            <a:ext cx="11277600" cy="6524863"/>
          </a:xfrm>
          <a:prstGeom prst="rect">
            <a:avLst/>
          </a:prstGeom>
          <a:noFill/>
        </p:spPr>
        <p:txBody>
          <a:bodyPr wrap="square" rtlCol="0">
            <a:spAutoFit/>
          </a:bodyPr>
          <a:lstStyle/>
          <a:p>
            <a:pPr algn="l"/>
            <a:r>
              <a:rPr lang="pt-BR" sz="4000" b="1" i="0" dirty="0">
                <a:solidFill>
                  <a:srgbClr val="222222"/>
                </a:solidFill>
                <a:effectLst/>
                <a:latin typeface="Arial" panose="020B0604020202020204" pitchFamily="34" charset="0"/>
              </a:rPr>
              <a:t>Crime</a:t>
            </a:r>
          </a:p>
          <a:p>
            <a:pPr algn="just"/>
            <a:r>
              <a:rPr lang="pt-BR" sz="4000" b="0" i="0" dirty="0">
                <a:solidFill>
                  <a:srgbClr val="222222"/>
                </a:solidFill>
                <a:effectLst/>
                <a:latin typeface="Arial" panose="020B0604020202020204" pitchFamily="34" charset="0"/>
              </a:rPr>
              <a:t>No Brasil, o assédio sexual é crime, definido no artigo 216-A do </a:t>
            </a:r>
            <a:r>
              <a:rPr lang="pt-BR" sz="4000" b="0" i="0" u="none" strike="noStrike" dirty="0">
                <a:solidFill>
                  <a:srgbClr val="0077B3"/>
                </a:solidFill>
                <a:effectLst/>
                <a:latin typeface="Arial" panose="020B0604020202020204" pitchFamily="34" charset="0"/>
                <a:hlinkClick r:id="rId2"/>
              </a:rPr>
              <a:t>Código Penal</a:t>
            </a:r>
            <a:r>
              <a:rPr lang="pt-BR" sz="4000" b="0" i="0" dirty="0">
                <a:solidFill>
                  <a:srgbClr val="222222"/>
                </a:solidFill>
                <a:effectLst/>
                <a:latin typeface="Arial" panose="020B0604020202020204" pitchFamily="34" charset="0"/>
              </a:rPr>
              <a:t> como </a:t>
            </a:r>
            <a:r>
              <a:rPr lang="pt-BR" sz="4000" b="1" i="0" dirty="0">
                <a:solidFill>
                  <a:srgbClr val="222222"/>
                </a:solidFill>
                <a:effectLst/>
                <a:latin typeface="Arial" panose="020B0604020202020204" pitchFamily="34" charset="0"/>
              </a:rPr>
              <a:t>“constranger alguém com o intuito de obter vantagem ou favorecimento sexual, prevalecendo-se o agente da sua condição de superior hierárquico ou ascendência inerentes ao exercício de emprego, cargo ou função”</a:t>
            </a:r>
            <a:r>
              <a:rPr lang="pt-BR" sz="4000" b="0" i="0" dirty="0">
                <a:solidFill>
                  <a:srgbClr val="222222"/>
                </a:solidFill>
                <a:effectLst/>
                <a:latin typeface="Arial" panose="020B0604020202020204" pitchFamily="34" charset="0"/>
              </a:rPr>
              <a:t>. A pena prevista é de detenção de um a dois anos.</a:t>
            </a:r>
          </a:p>
          <a:p>
            <a:endParaRPr lang="pt-BR" dirty="0"/>
          </a:p>
        </p:txBody>
      </p:sp>
    </p:spTree>
    <p:extLst>
      <p:ext uri="{BB962C8B-B14F-4D97-AF65-F5344CB8AC3E}">
        <p14:creationId xmlns:p14="http://schemas.microsoft.com/office/powerpoint/2010/main" val="257550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71F2234-CE92-5039-73B0-B39B811DFB68}"/>
              </a:ext>
            </a:extLst>
          </p:cNvPr>
          <p:cNvSpPr txBox="1"/>
          <p:nvPr/>
        </p:nvSpPr>
        <p:spPr>
          <a:xfrm>
            <a:off x="720436" y="387927"/>
            <a:ext cx="10792691" cy="5632311"/>
          </a:xfrm>
          <a:prstGeom prst="rect">
            <a:avLst/>
          </a:prstGeom>
          <a:noFill/>
        </p:spPr>
        <p:txBody>
          <a:bodyPr wrap="square" rtlCol="0">
            <a:spAutoFit/>
          </a:bodyPr>
          <a:lstStyle/>
          <a:p>
            <a:endParaRPr lang="pt-BR" sz="4000" b="0" i="0" dirty="0">
              <a:solidFill>
                <a:srgbClr val="222222"/>
              </a:solidFill>
              <a:effectLst/>
              <a:latin typeface="Arial" panose="020B0604020202020204" pitchFamily="34" charset="0"/>
            </a:endParaRPr>
          </a:p>
          <a:p>
            <a:r>
              <a:rPr lang="pt-BR" sz="4000" b="0" i="0" dirty="0">
                <a:solidFill>
                  <a:srgbClr val="222222"/>
                </a:solidFill>
                <a:effectLst/>
                <a:latin typeface="Arial" panose="020B0604020202020204" pitchFamily="34" charset="0"/>
              </a:rPr>
              <a:t>O gênero da vítima não é determinante para a caracterização do assédio como crime. A tipificação específica é de 2001, quando se introduziu o artigo 216-A no Código Penal, e a prática é punível independentemente do gênero. No entanto, estatisticamente, a prática se dá preponderantemente em relação às mulheres</a:t>
            </a:r>
            <a:r>
              <a:rPr lang="pt-BR" b="0" i="0" dirty="0">
                <a:solidFill>
                  <a:srgbClr val="222222"/>
                </a:solidFill>
                <a:effectLst/>
                <a:latin typeface="Arial" panose="020B0604020202020204" pitchFamily="34" charset="0"/>
              </a:rPr>
              <a:t>. </a:t>
            </a:r>
            <a:endParaRPr lang="pt-BR" dirty="0"/>
          </a:p>
        </p:txBody>
      </p:sp>
    </p:spTree>
    <p:extLst>
      <p:ext uri="{BB962C8B-B14F-4D97-AF65-F5344CB8AC3E}">
        <p14:creationId xmlns:p14="http://schemas.microsoft.com/office/powerpoint/2010/main" val="2527188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F0069766-0DD7-D9B3-AC48-11EBA3BC3437}"/>
              </a:ext>
            </a:extLst>
          </p:cNvPr>
          <p:cNvSpPr txBox="1"/>
          <p:nvPr/>
        </p:nvSpPr>
        <p:spPr>
          <a:xfrm>
            <a:off x="443345" y="318655"/>
            <a:ext cx="11222182" cy="5539978"/>
          </a:xfrm>
          <a:prstGeom prst="rect">
            <a:avLst/>
          </a:prstGeom>
          <a:noFill/>
        </p:spPr>
        <p:txBody>
          <a:bodyPr wrap="square" rtlCol="0">
            <a:spAutoFit/>
          </a:bodyPr>
          <a:lstStyle/>
          <a:p>
            <a:pPr algn="l"/>
            <a:r>
              <a:rPr lang="pt-BR" sz="2800" b="1" i="0" dirty="0">
                <a:solidFill>
                  <a:srgbClr val="222222"/>
                </a:solidFill>
                <a:effectLst/>
                <a:latin typeface="Arial" panose="020B0604020202020204" pitchFamily="34" charset="0"/>
              </a:rPr>
              <a:t>Legislação trabalhista</a:t>
            </a:r>
          </a:p>
          <a:p>
            <a:pPr algn="l"/>
            <a:endParaRPr lang="pt-BR" sz="2800" b="1" i="0" dirty="0">
              <a:solidFill>
                <a:srgbClr val="222222"/>
              </a:solidFill>
              <a:effectLst/>
              <a:latin typeface="Arial" panose="020B0604020202020204" pitchFamily="34" charset="0"/>
            </a:endParaRPr>
          </a:p>
          <a:p>
            <a:pPr algn="just"/>
            <a:r>
              <a:rPr lang="pt-BR" sz="2800" b="0" i="0" dirty="0">
                <a:solidFill>
                  <a:srgbClr val="222222"/>
                </a:solidFill>
                <a:effectLst/>
                <a:latin typeface="Arial" panose="020B0604020202020204" pitchFamily="34" charset="0"/>
              </a:rPr>
              <a:t>Embora o processo criminal decorrente do assédio sexual seja da competência da Justiça Comum, a prática tem  reflexos também no Direito do Trabalho. Ela se enquadra, por exemplo, nas hipóteses de do artigo 483, alínea “e”, da </a:t>
            </a:r>
            <a:r>
              <a:rPr lang="pt-BR" sz="2800" b="0" i="0" u="none" strike="noStrike" dirty="0">
                <a:solidFill>
                  <a:srgbClr val="0077B3"/>
                </a:solidFill>
                <a:effectLst/>
                <a:latin typeface="Arial" panose="020B0604020202020204" pitchFamily="34" charset="0"/>
                <a:hlinkClick r:id="rId2"/>
              </a:rPr>
              <a:t>CLT</a:t>
            </a:r>
            <a:r>
              <a:rPr lang="pt-BR" sz="2800" u="none" strike="noStrike" dirty="0">
                <a:solidFill>
                  <a:srgbClr val="222222"/>
                </a:solidFill>
                <a:latin typeface="Arial" panose="020B0604020202020204" pitchFamily="34" charset="0"/>
              </a:rPr>
              <a:t> -</a:t>
            </a:r>
            <a:r>
              <a:rPr lang="pt-BR" sz="2800" b="0" i="0" dirty="0">
                <a:solidFill>
                  <a:srgbClr val="222222"/>
                </a:solidFill>
                <a:effectLst/>
                <a:latin typeface="Arial" panose="020B0604020202020204" pitchFamily="34" charset="0"/>
              </a:rPr>
              <a:t> ou de prática de ato lesivo contra a honra e boa fama ou </a:t>
            </a:r>
            <a:r>
              <a:rPr lang="pt-BR" sz="2800" dirty="0">
                <a:solidFill>
                  <a:srgbClr val="222222"/>
                </a:solidFill>
                <a:latin typeface="Arial" panose="020B0604020202020204" pitchFamily="34" charset="0"/>
              </a:rPr>
              <a:t>o </a:t>
            </a:r>
            <a:r>
              <a:rPr lang="pt-BR" sz="2800" b="0" i="0" dirty="0">
                <a:solidFill>
                  <a:srgbClr val="222222"/>
                </a:solidFill>
                <a:effectLst/>
                <a:latin typeface="Arial" panose="020B0604020202020204" pitchFamily="34" charset="0"/>
              </a:rPr>
              <a:t>artigo 482, alínea “b”, da CLT – incontinência de conduta. Nessa situação, a vítima pode obter a rescisão indireta do contrato de trabalho, motivada por falta grave do empregador, e terá o direito de extinguir o vínculo trabalhista e de receber todas as parcelas devidas na dispensa imotivada (aviso prévio, férias e 13º salário proporcional, FGTS com multa de 40%, </a:t>
            </a:r>
            <a:r>
              <a:rPr lang="pt-BR" sz="2800" b="0" i="0" dirty="0" err="1">
                <a:solidFill>
                  <a:srgbClr val="222222"/>
                </a:solidFill>
                <a:effectLst/>
                <a:latin typeface="Arial" panose="020B0604020202020204" pitchFamily="34" charset="0"/>
              </a:rPr>
              <a:t>etc</a:t>
            </a:r>
            <a:r>
              <a:rPr lang="pt-BR" sz="2800" b="0" i="0" dirty="0">
                <a:solidFill>
                  <a:srgbClr val="222222"/>
                </a:solidFill>
                <a:effectLst/>
                <a:latin typeface="Arial" panose="020B0604020202020204" pitchFamily="34" charset="0"/>
              </a:rPr>
              <a:t>).</a:t>
            </a:r>
          </a:p>
          <a:p>
            <a:endParaRPr lang="pt-BR" dirty="0"/>
          </a:p>
        </p:txBody>
      </p:sp>
    </p:spTree>
    <p:extLst>
      <p:ext uri="{BB962C8B-B14F-4D97-AF65-F5344CB8AC3E}">
        <p14:creationId xmlns:p14="http://schemas.microsoft.com/office/powerpoint/2010/main" val="2261126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4D01BD80-4A77-D623-B6A7-60B512B2A280}"/>
              </a:ext>
            </a:extLst>
          </p:cNvPr>
          <p:cNvSpPr txBox="1"/>
          <p:nvPr/>
        </p:nvSpPr>
        <p:spPr>
          <a:xfrm>
            <a:off x="568036" y="374073"/>
            <a:ext cx="11180619" cy="5909310"/>
          </a:xfrm>
          <a:prstGeom prst="rect">
            <a:avLst/>
          </a:prstGeom>
          <a:noFill/>
        </p:spPr>
        <p:txBody>
          <a:bodyPr wrap="square" rtlCol="0">
            <a:spAutoFit/>
          </a:bodyPr>
          <a:lstStyle/>
          <a:p>
            <a:pPr algn="l"/>
            <a:endParaRPr lang="pt-BR" sz="3600" b="1" i="0" dirty="0">
              <a:solidFill>
                <a:srgbClr val="222222"/>
              </a:solidFill>
              <a:effectLst/>
              <a:latin typeface="Arial" panose="020B0604020202020204" pitchFamily="34" charset="0"/>
            </a:endParaRPr>
          </a:p>
          <a:p>
            <a:pPr algn="l"/>
            <a:r>
              <a:rPr lang="pt-BR" sz="3600" b="1" i="0" dirty="0">
                <a:solidFill>
                  <a:srgbClr val="222222"/>
                </a:solidFill>
                <a:effectLst/>
                <a:latin typeface="Arial" panose="020B0604020202020204" pitchFamily="34" charset="0"/>
              </a:rPr>
              <a:t>Produção de provas</a:t>
            </a:r>
          </a:p>
          <a:p>
            <a:pPr algn="l"/>
            <a:endParaRPr lang="pt-BR" sz="3600" b="1" i="0" dirty="0">
              <a:solidFill>
                <a:srgbClr val="222222"/>
              </a:solidFill>
              <a:effectLst/>
              <a:latin typeface="Arial" panose="020B0604020202020204" pitchFamily="34" charset="0"/>
            </a:endParaRPr>
          </a:p>
          <a:p>
            <a:pPr algn="just"/>
            <a:r>
              <a:rPr lang="pt-BR" sz="3600" b="0" i="0" dirty="0">
                <a:solidFill>
                  <a:srgbClr val="222222"/>
                </a:solidFill>
                <a:effectLst/>
                <a:latin typeface="Arial" panose="020B0604020202020204" pitchFamily="34" charset="0"/>
              </a:rPr>
              <a:t>Uma das dificuldades ao ajuizar uma ação de assédio sexual é a produção de provas. Geralmente, os atos não são praticados em público. São feitos de forma secreta, quando a vítima está sozinha. As provas são importantes para evitar alegações falsas e podem ser extraídas de conversas por aplicativos de mensagens e até por testemunhas do fato.</a:t>
            </a:r>
          </a:p>
          <a:p>
            <a:endParaRPr lang="pt-BR" dirty="0"/>
          </a:p>
        </p:txBody>
      </p:sp>
    </p:spTree>
    <p:extLst>
      <p:ext uri="{BB962C8B-B14F-4D97-AF65-F5344CB8AC3E}">
        <p14:creationId xmlns:p14="http://schemas.microsoft.com/office/powerpoint/2010/main" val="1442095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EB9E0CD5-7415-3851-A7E5-9369CB298BD6}"/>
              </a:ext>
            </a:extLst>
          </p:cNvPr>
          <p:cNvSpPr txBox="1"/>
          <p:nvPr/>
        </p:nvSpPr>
        <p:spPr>
          <a:xfrm>
            <a:off x="374073" y="429491"/>
            <a:ext cx="11055927" cy="5632311"/>
          </a:xfrm>
          <a:prstGeom prst="rect">
            <a:avLst/>
          </a:prstGeom>
          <a:noFill/>
        </p:spPr>
        <p:txBody>
          <a:bodyPr wrap="square" rtlCol="0">
            <a:spAutoFit/>
          </a:bodyPr>
          <a:lstStyle/>
          <a:p>
            <a:endParaRPr lang="pt-BR" sz="3600" dirty="0"/>
          </a:p>
          <a:p>
            <a:r>
              <a:rPr lang="pt-BR" sz="3600" dirty="0"/>
              <a:t>ASSÉDIO SEXUAL</a:t>
            </a:r>
          </a:p>
          <a:p>
            <a:pPr algn="just"/>
            <a:endParaRPr lang="pt-BR" dirty="0"/>
          </a:p>
          <a:p>
            <a:pPr algn="just"/>
            <a:r>
              <a:rPr lang="pt-BR" b="0" i="0" u="none" strike="noStrike" dirty="0">
                <a:solidFill>
                  <a:srgbClr val="0091EA"/>
                </a:solidFill>
                <a:effectLst/>
                <a:latin typeface="Roboto" panose="02000000000000000000" pitchFamily="2" charset="0"/>
                <a:hlinkClick r:id="rId2"/>
              </a:rPr>
              <a:t>TST - AGRAVO DE INSTRUMENTO EM RECURSO DE REVISTA: AIRR 101285520125040541</a:t>
            </a:r>
            <a:endParaRPr lang="pt-BR" b="0" i="0" dirty="0">
              <a:solidFill>
                <a:srgbClr val="373A3C"/>
              </a:solidFill>
              <a:effectLst/>
              <a:latin typeface="Roboto" panose="02000000000000000000" pitchFamily="2" charset="0"/>
            </a:endParaRPr>
          </a:p>
          <a:p>
            <a:pPr algn="just"/>
            <a:r>
              <a:rPr lang="pt-BR" b="0" i="0" dirty="0">
                <a:effectLst/>
                <a:latin typeface="Roboto" panose="02000000000000000000" pitchFamily="2" charset="0"/>
              </a:rPr>
              <a:t>Jurisprudência • Acórdão • Data de publicação: 17/10/2014</a:t>
            </a:r>
          </a:p>
          <a:p>
            <a:pPr algn="just"/>
            <a:r>
              <a:rPr lang="pt-BR" b="0" i="0" dirty="0">
                <a:effectLst/>
                <a:latin typeface="Roboto" panose="02000000000000000000" pitchFamily="2" charset="0"/>
              </a:rPr>
              <a:t>AGRAVO DE INSTRUMENTO EM RECURSO DE REVISTA . </a:t>
            </a:r>
            <a:r>
              <a:rPr lang="pt-BR" b="1" i="0" dirty="0">
                <a:effectLst/>
                <a:latin typeface="Roboto" panose="02000000000000000000" pitchFamily="2" charset="0"/>
              </a:rPr>
              <a:t>ASSÉDIO SEXUAL</a:t>
            </a:r>
            <a:r>
              <a:rPr lang="pt-BR" b="0" i="0" dirty="0">
                <a:effectLst/>
                <a:latin typeface="Roboto" panose="02000000000000000000" pitchFamily="2" charset="0"/>
              </a:rPr>
              <a:t> PRATICADO POR COLEGA DE TRABALHO. DANO MORAL . RESPONSABILIDADE DO EMPREGADOR. O </a:t>
            </a:r>
            <a:r>
              <a:rPr lang="pt-BR" b="1" i="0" dirty="0">
                <a:effectLst/>
                <a:latin typeface="Roboto" panose="02000000000000000000" pitchFamily="2" charset="0"/>
              </a:rPr>
              <a:t>assédio sexual</a:t>
            </a:r>
            <a:r>
              <a:rPr lang="pt-BR" b="0" i="0" dirty="0">
                <a:effectLst/>
                <a:latin typeface="Roboto" panose="02000000000000000000" pitchFamily="2" charset="0"/>
              </a:rPr>
              <a:t> consiste no ato de constranger alguém objetivando a prática </a:t>
            </a:r>
            <a:r>
              <a:rPr lang="pt-BR" b="1" i="0" dirty="0">
                <a:effectLst/>
                <a:latin typeface="Roboto" panose="02000000000000000000" pitchFamily="2" charset="0"/>
              </a:rPr>
              <a:t>sexual</a:t>
            </a:r>
            <a:r>
              <a:rPr lang="pt-BR" b="0" i="0" dirty="0">
                <a:effectLst/>
                <a:latin typeface="Roboto" panose="02000000000000000000" pitchFamily="2" charset="0"/>
              </a:rPr>
              <a:t>, ato este que se revela nas formas verbal e não verbal. Inclui contatos físicos de cunho libidinoso, utilizando-se o assediador de intimidação ou ameaça, dentro do ambiente de trabalho ou fora dele, sempre a advir da relação profissional. Trata-se, assim, de uma grave e execrável violência à dignidade e à liberdade do ser humano no seio laboral. É certo que o ônus da prova incumbe à parte que alega (art. 818 , CLT), sendo da vítima do </a:t>
            </a:r>
            <a:r>
              <a:rPr lang="pt-BR" b="1" i="0" dirty="0">
                <a:effectLst/>
                <a:latin typeface="Roboto" panose="02000000000000000000" pitchFamily="2" charset="0"/>
              </a:rPr>
              <a:t>assédio</a:t>
            </a:r>
            <a:r>
              <a:rPr lang="pt-BR" b="0" i="0" dirty="0">
                <a:effectLst/>
                <a:latin typeface="Roboto" panose="02000000000000000000" pitchFamily="2" charset="0"/>
              </a:rPr>
              <a:t> o encargo de provar sua ocorrência, não podendo ser presumida. No entanto, a prova deve ser flexibilizada nesse aspecto, porquanto consciente o assediador da natureza abominável de seus atos, realiza-os de forma furtiva, longe do alcance de câmeras de vigilância e de olhares de terceiros, mostrando-se o ilícito de difícil comprovação em juízo. Desta feita, a jurisprudência é pacífica em dispensar prova robusta do </a:t>
            </a:r>
            <a:r>
              <a:rPr lang="pt-BR" b="1" i="0" dirty="0">
                <a:effectLst/>
                <a:latin typeface="Roboto" panose="02000000000000000000" pitchFamily="2" charset="0"/>
              </a:rPr>
              <a:t>assédio sexual</a:t>
            </a:r>
            <a:r>
              <a:rPr lang="pt-BR" b="0" i="0" dirty="0">
                <a:effectLst/>
                <a:latin typeface="Roboto" panose="02000000000000000000" pitchFamily="2" charset="0"/>
              </a:rPr>
              <a:t>, entendendo-se comprovado apenas com a mera prova </a:t>
            </a:r>
            <a:r>
              <a:rPr lang="pt-BR" b="1" i="0" dirty="0">
                <a:effectLst/>
                <a:latin typeface="Roboto" panose="02000000000000000000" pitchFamily="2" charset="0"/>
              </a:rPr>
              <a:t>indiciária.</a:t>
            </a:r>
          </a:p>
          <a:p>
            <a:endParaRPr lang="pt-BR" dirty="0"/>
          </a:p>
        </p:txBody>
      </p:sp>
    </p:spTree>
    <p:extLst>
      <p:ext uri="{BB962C8B-B14F-4D97-AF65-F5344CB8AC3E}">
        <p14:creationId xmlns:p14="http://schemas.microsoft.com/office/powerpoint/2010/main" val="137051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A989940C-0A11-2AAD-EAF5-804703096D07}"/>
              </a:ext>
            </a:extLst>
          </p:cNvPr>
          <p:cNvSpPr txBox="1"/>
          <p:nvPr/>
        </p:nvSpPr>
        <p:spPr>
          <a:xfrm>
            <a:off x="554182" y="512618"/>
            <a:ext cx="11069782" cy="5940088"/>
          </a:xfrm>
          <a:prstGeom prst="rect">
            <a:avLst/>
          </a:prstGeom>
          <a:noFill/>
        </p:spPr>
        <p:txBody>
          <a:bodyPr wrap="square" rtlCol="0">
            <a:spAutoFit/>
          </a:bodyPr>
          <a:lstStyle/>
          <a:p>
            <a:r>
              <a:rPr lang="pt-BR" sz="4000" dirty="0">
                <a:latin typeface="Arial Black" panose="020B0A04020102020204" pitchFamily="34" charset="0"/>
              </a:rPr>
              <a:t>O que é assédio moral?</a:t>
            </a:r>
          </a:p>
          <a:p>
            <a:endParaRPr lang="pt-BR" sz="1200" dirty="0">
              <a:latin typeface="Arial Black" panose="020B0A04020102020204" pitchFamily="34" charset="0"/>
            </a:endParaRPr>
          </a:p>
          <a:p>
            <a:pPr algn="just"/>
            <a:r>
              <a:rPr lang="pt-BR" sz="4000" dirty="0"/>
              <a:t>Assédio moral é a exposição de pessoas a </a:t>
            </a:r>
            <a:r>
              <a:rPr lang="pt-BR" sz="4000" u="sng" dirty="0">
                <a:effectLst>
                  <a:outerShdw blurRad="38100" dist="38100" dir="2700000" algn="tl">
                    <a:srgbClr val="000000">
                      <a:alpha val="43137"/>
                    </a:srgbClr>
                  </a:outerShdw>
                </a:effectLst>
              </a:rPr>
              <a:t>situações humilhantes e constrangedoras</a:t>
            </a:r>
            <a:r>
              <a:rPr lang="pt-BR" sz="4000" dirty="0"/>
              <a:t> no </a:t>
            </a:r>
            <a:r>
              <a:rPr lang="pt-BR" sz="4000" u="sng" dirty="0">
                <a:effectLst>
                  <a:outerShdw blurRad="38100" dist="38100" dir="2700000" algn="tl">
                    <a:srgbClr val="000000">
                      <a:alpha val="43137"/>
                    </a:srgbClr>
                  </a:outerShdw>
                </a:effectLst>
              </a:rPr>
              <a:t>ambiente de trabalho, de forma repetitiva e prolongada</a:t>
            </a:r>
            <a:r>
              <a:rPr lang="pt-BR" sz="4000" dirty="0"/>
              <a:t>, no exercício de suas atividades</a:t>
            </a:r>
          </a:p>
          <a:p>
            <a:pPr algn="just"/>
            <a:endParaRPr lang="pt-BR" sz="4000" dirty="0"/>
          </a:p>
          <a:p>
            <a:pPr algn="just"/>
            <a:r>
              <a:rPr lang="pt-BR" sz="3200" dirty="0"/>
              <a:t>É a conduta abusiva, manifestando-se por comportamentos, palavras, atos, gestos ou escritos que possam trazer danos à personalidade, à dignidade ou à integridade física e psíquica de uma pessoa</a:t>
            </a:r>
            <a:endParaRPr lang="pt-BR" sz="3200" dirty="0">
              <a:latin typeface="Arial Black" panose="020B0A04020102020204" pitchFamily="34" charset="0"/>
            </a:endParaRPr>
          </a:p>
        </p:txBody>
      </p:sp>
    </p:spTree>
    <p:extLst>
      <p:ext uri="{BB962C8B-B14F-4D97-AF65-F5344CB8AC3E}">
        <p14:creationId xmlns:p14="http://schemas.microsoft.com/office/powerpoint/2010/main" val="150139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C6633B0-8C28-E64B-EB20-A792BD449452}"/>
              </a:ext>
            </a:extLst>
          </p:cNvPr>
          <p:cNvSpPr txBox="1"/>
          <p:nvPr/>
        </p:nvSpPr>
        <p:spPr>
          <a:xfrm>
            <a:off x="235527" y="207818"/>
            <a:ext cx="11623964" cy="6555641"/>
          </a:xfrm>
          <a:prstGeom prst="rect">
            <a:avLst/>
          </a:prstGeom>
          <a:noFill/>
        </p:spPr>
        <p:txBody>
          <a:bodyPr wrap="square" rtlCol="0">
            <a:spAutoFit/>
          </a:bodyPr>
          <a:lstStyle/>
          <a:p>
            <a:endParaRPr lang="pt-BR" dirty="0"/>
          </a:p>
          <a:p>
            <a:pPr algn="just"/>
            <a:r>
              <a:rPr lang="pt-BR" sz="3200" b="1" u="sng" dirty="0">
                <a:effectLst>
                  <a:outerShdw blurRad="38100" dist="38100" dir="2700000" algn="tl">
                    <a:srgbClr val="000000">
                      <a:alpha val="43137"/>
                    </a:srgbClr>
                  </a:outerShdw>
                </a:effectLst>
                <a:latin typeface="Book Antiqua" panose="02040602050305030304" pitchFamily="18" charset="0"/>
              </a:rPr>
              <a:t>FUNDAMENTO LEGAL:</a:t>
            </a:r>
          </a:p>
          <a:p>
            <a:pPr algn="just"/>
            <a:endParaRPr lang="pt-BR" sz="3200" dirty="0">
              <a:latin typeface="Bradley Hand ITC" panose="03070402050302030203" pitchFamily="66" charset="0"/>
            </a:endParaRPr>
          </a:p>
          <a:p>
            <a:pPr algn="just"/>
            <a:r>
              <a:rPr lang="pt-BR" sz="3200" dirty="0">
                <a:latin typeface="Book Antiqua" panose="02040602050305030304" pitchFamily="18" charset="0"/>
              </a:rPr>
              <a:t>A </a:t>
            </a:r>
            <a:r>
              <a:rPr lang="pt-BR" sz="3200" b="1" u="sng" dirty="0">
                <a:effectLst>
                  <a:outerShdw blurRad="38100" dist="38100" dir="2700000" algn="tl">
                    <a:srgbClr val="000000">
                      <a:alpha val="43137"/>
                    </a:srgbClr>
                  </a:outerShdw>
                </a:effectLst>
                <a:latin typeface="Book Antiqua" panose="02040602050305030304" pitchFamily="18" charset="0"/>
              </a:rPr>
              <a:t>Constituição da República Federativa do Brasil </a:t>
            </a:r>
            <a:r>
              <a:rPr lang="pt-BR" sz="3200" dirty="0">
                <a:latin typeface="Book Antiqua" panose="02040602050305030304" pitchFamily="18" charset="0"/>
              </a:rPr>
              <a:t>tem como fundamentos: </a:t>
            </a:r>
          </a:p>
          <a:p>
            <a:pPr algn="just"/>
            <a:r>
              <a:rPr lang="pt-BR" sz="3200" dirty="0">
                <a:latin typeface="Book Antiqua" panose="02040602050305030304" pitchFamily="18" charset="0"/>
              </a:rPr>
              <a:t>a dignidade da pessoa humana e o valor social do trabalho (art. 1º, III e IV). É assegurado o direito à saúde, ao trabalho e à honra (art. 5º, X, e 6º)</a:t>
            </a:r>
          </a:p>
          <a:p>
            <a:pPr algn="just"/>
            <a:endParaRPr lang="pt-BR" sz="3200" dirty="0">
              <a:latin typeface="Book Antiqua" panose="02040602050305030304" pitchFamily="18" charset="0"/>
            </a:endParaRPr>
          </a:p>
          <a:p>
            <a:pPr algn="just"/>
            <a:r>
              <a:rPr lang="pt-BR" sz="3200" b="1" u="sng" dirty="0">
                <a:effectLst>
                  <a:outerShdw blurRad="38100" dist="38100" dir="2700000" algn="tl">
                    <a:srgbClr val="000000">
                      <a:alpha val="43137"/>
                    </a:srgbClr>
                  </a:outerShdw>
                </a:effectLst>
                <a:latin typeface="Book Antiqua" panose="02040602050305030304" pitchFamily="18" charset="0"/>
              </a:rPr>
              <a:t>Código Civil:</a:t>
            </a:r>
          </a:p>
          <a:p>
            <a:pPr algn="just"/>
            <a:r>
              <a:rPr lang="pt-BR" sz="3200" dirty="0">
                <a:latin typeface="Book Antiqua" panose="02040602050305030304" pitchFamily="18" charset="0"/>
              </a:rPr>
              <a:t> Aquele que, por ação ou omissão voluntária, negligência ou imprudência, violar direito e causar dano a outrem, ainda que exclusivamente moral, comete ato ilícito (art. 186)</a:t>
            </a:r>
          </a:p>
          <a:p>
            <a:endParaRPr lang="pt-BR" dirty="0"/>
          </a:p>
        </p:txBody>
      </p:sp>
    </p:spTree>
    <p:extLst>
      <p:ext uri="{BB962C8B-B14F-4D97-AF65-F5344CB8AC3E}">
        <p14:creationId xmlns:p14="http://schemas.microsoft.com/office/powerpoint/2010/main" val="138940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E14C100-932E-A21A-F6DB-9CAA0C2F8478}"/>
              </a:ext>
            </a:extLst>
          </p:cNvPr>
          <p:cNvSpPr txBox="1"/>
          <p:nvPr/>
        </p:nvSpPr>
        <p:spPr>
          <a:xfrm>
            <a:off x="277091" y="249382"/>
            <a:ext cx="11596254" cy="6093976"/>
          </a:xfrm>
          <a:prstGeom prst="rect">
            <a:avLst/>
          </a:prstGeom>
          <a:noFill/>
        </p:spPr>
        <p:txBody>
          <a:bodyPr wrap="square" rtlCol="0">
            <a:spAutoFit/>
          </a:bodyPr>
          <a:lstStyle/>
          <a:p>
            <a:endParaRPr lang="pt-BR" sz="2800" b="1" dirty="0"/>
          </a:p>
          <a:p>
            <a:endParaRPr lang="pt-BR" sz="2800" b="1" dirty="0"/>
          </a:p>
          <a:p>
            <a:endParaRPr lang="pt-BR" sz="2800" b="1" dirty="0"/>
          </a:p>
          <a:p>
            <a:r>
              <a:rPr lang="pt-BR" sz="3200" b="1" dirty="0"/>
              <a:t>No ambiente de trabalho, o assédio moral pode ser classificado </a:t>
            </a:r>
            <a:r>
              <a:rPr lang="pt-BR" sz="3200" b="1" u="sng" dirty="0"/>
              <a:t>de acordo com a sua abrangência</a:t>
            </a:r>
            <a:r>
              <a:rPr lang="pt-BR" sz="3200" b="1" dirty="0"/>
              <a:t>:</a:t>
            </a:r>
          </a:p>
          <a:p>
            <a:endParaRPr lang="pt-BR" sz="3200" b="1" dirty="0"/>
          </a:p>
          <a:p>
            <a:endParaRPr lang="pt-BR" dirty="0"/>
          </a:p>
          <a:p>
            <a:pPr algn="just"/>
            <a:r>
              <a:rPr lang="pt-BR" sz="2400" dirty="0"/>
              <a:t> - </a:t>
            </a:r>
            <a:r>
              <a:rPr lang="pt-BR" sz="2400" b="1" dirty="0"/>
              <a:t>Assédio moral interpessoal</a:t>
            </a:r>
            <a:r>
              <a:rPr lang="pt-BR" sz="2400" dirty="0"/>
              <a:t>: Ocorre de </a:t>
            </a:r>
            <a:r>
              <a:rPr lang="pt-BR" sz="2400" b="1" dirty="0"/>
              <a:t>maneira individual, direta e pessoal</a:t>
            </a:r>
            <a:r>
              <a:rPr lang="pt-BR" sz="2400" dirty="0"/>
              <a:t>, com a finalidade de prejudicar ou eliminar o profissional na relação com a equipe;</a:t>
            </a:r>
          </a:p>
          <a:p>
            <a:pPr algn="just"/>
            <a:endParaRPr lang="pt-BR" sz="2400" dirty="0"/>
          </a:p>
          <a:p>
            <a:pPr algn="just"/>
            <a:r>
              <a:rPr lang="pt-BR" sz="2400" dirty="0"/>
              <a:t> - </a:t>
            </a:r>
            <a:r>
              <a:rPr lang="pt-BR" sz="2400" b="1" dirty="0"/>
              <a:t>Assédio moral institucional</a:t>
            </a:r>
            <a:r>
              <a:rPr lang="pt-BR" sz="2400" dirty="0"/>
              <a:t>: Ocorre quando </a:t>
            </a:r>
            <a:r>
              <a:rPr lang="pt-BR" sz="2400" b="1" dirty="0"/>
              <a:t>a própria organização incentiva </a:t>
            </a:r>
            <a:r>
              <a:rPr lang="pt-BR" sz="2400" dirty="0"/>
              <a:t>ou tolera atos de assédio. Neste caso, a própria pessoa jurídica é também autora da agressão, uma vez que, por meio de seus administradores, utiliza-se de estratégias organizacionais desumanas para melhorar a produtividade, criando uma cultura institucional de humilhação e controle</a:t>
            </a:r>
          </a:p>
        </p:txBody>
      </p:sp>
    </p:spTree>
    <p:extLst>
      <p:ext uri="{BB962C8B-B14F-4D97-AF65-F5344CB8AC3E}">
        <p14:creationId xmlns:p14="http://schemas.microsoft.com/office/powerpoint/2010/main" val="98588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A091162F-71F5-284E-AD4E-1318A9CE864C}"/>
              </a:ext>
            </a:extLst>
          </p:cNvPr>
          <p:cNvSpPr txBox="1"/>
          <p:nvPr/>
        </p:nvSpPr>
        <p:spPr>
          <a:xfrm>
            <a:off x="290945" y="318655"/>
            <a:ext cx="11596255" cy="6463308"/>
          </a:xfrm>
          <a:prstGeom prst="rect">
            <a:avLst/>
          </a:prstGeom>
          <a:noFill/>
        </p:spPr>
        <p:txBody>
          <a:bodyPr wrap="square" rtlCol="0">
            <a:spAutoFit/>
          </a:bodyPr>
          <a:lstStyle/>
          <a:p>
            <a:r>
              <a:rPr lang="pt-BR" dirty="0">
                <a:latin typeface="Corbel" panose="020B0503020204020204" pitchFamily="34" charset="0"/>
              </a:rPr>
              <a:t>Quanto ao tipo, o assédio moral manifesta-se de três modos distintos:</a:t>
            </a:r>
          </a:p>
          <a:p>
            <a:endParaRPr lang="pt-BR" b="1" dirty="0">
              <a:latin typeface="Corbel" panose="020B0503020204020204" pitchFamily="34" charset="0"/>
            </a:endParaRPr>
          </a:p>
          <a:p>
            <a:r>
              <a:rPr lang="pt-BR" b="1" dirty="0">
                <a:latin typeface="Corbel" panose="020B0503020204020204" pitchFamily="34" charset="0"/>
              </a:rPr>
              <a:t> 1) </a:t>
            </a:r>
            <a:r>
              <a:rPr lang="pt-BR" b="1" u="sng" dirty="0">
                <a:latin typeface="Corbel" panose="020B0503020204020204" pitchFamily="34" charset="0"/>
              </a:rPr>
              <a:t>Assédio moral vertical</a:t>
            </a:r>
          </a:p>
          <a:p>
            <a:r>
              <a:rPr lang="pt-BR" dirty="0">
                <a:latin typeface="Corbel" panose="020B0503020204020204" pitchFamily="34" charset="0"/>
              </a:rPr>
              <a:t> Ocorre entre pessoas de nível hierárquico diferentes, chefes e subordinados, e pode ser subdividido em duas espécies: </a:t>
            </a:r>
          </a:p>
          <a:p>
            <a:endParaRPr lang="pt-BR" dirty="0">
              <a:latin typeface="Corbel" panose="020B0503020204020204" pitchFamily="34" charset="0"/>
            </a:endParaRPr>
          </a:p>
          <a:p>
            <a:r>
              <a:rPr lang="pt-BR" dirty="0">
                <a:latin typeface="Corbel" panose="020B0503020204020204" pitchFamily="34" charset="0"/>
              </a:rPr>
              <a:t>- </a:t>
            </a:r>
            <a:r>
              <a:rPr lang="pt-BR" i="1" dirty="0">
                <a:latin typeface="Corbel" panose="020B0503020204020204" pitchFamily="34" charset="0"/>
              </a:rPr>
              <a:t>Descendente:</a:t>
            </a:r>
            <a:r>
              <a:rPr lang="pt-BR" dirty="0">
                <a:latin typeface="Corbel" panose="020B0503020204020204" pitchFamily="34" charset="0"/>
              </a:rPr>
              <a:t> assédio caracterizado pela pressão dos chefes em relação aos subordinados. Os superiores se aproveitam de sua condição de autoridade para pôr o colaborador em situações desconfortáveis, como desempenhar uma tarefa que não faz parte de seu ofício e qualificação, a fim de puni-lo pelo cometimento de algum erro, por exemplo.</a:t>
            </a:r>
          </a:p>
          <a:p>
            <a:endParaRPr lang="pt-BR" dirty="0">
              <a:latin typeface="Corbel" panose="020B0503020204020204" pitchFamily="34" charset="0"/>
            </a:endParaRPr>
          </a:p>
          <a:p>
            <a:r>
              <a:rPr lang="pt-BR" i="1" dirty="0">
                <a:latin typeface="Corbel" panose="020B0503020204020204" pitchFamily="34" charset="0"/>
              </a:rPr>
              <a:t> Ascendente</a:t>
            </a:r>
            <a:r>
              <a:rPr lang="pt-BR" dirty="0">
                <a:latin typeface="Corbel" panose="020B0503020204020204" pitchFamily="34" charset="0"/>
              </a:rPr>
              <a:t>: Assédio praticado por subordinado ou grupo de subordinados contra o chefe. Consiste em causar constrangimento ao superior hierárquico por interesses diversos. Ações ou omissões para “boicotar” um novo gestor, indiretas frequentes diante dos colegas e até chantagem visando a uma promoção são exemplos de assédio moral desse tipo. </a:t>
            </a:r>
          </a:p>
          <a:p>
            <a:endParaRPr lang="pt-BR" dirty="0">
              <a:latin typeface="Corbel" panose="020B0503020204020204" pitchFamily="34" charset="0"/>
            </a:endParaRPr>
          </a:p>
          <a:p>
            <a:r>
              <a:rPr lang="pt-BR" b="1" u="sng" dirty="0">
                <a:latin typeface="Corbel" panose="020B0503020204020204" pitchFamily="34" charset="0"/>
              </a:rPr>
              <a:t> 2) Assédio moral horizontal </a:t>
            </a:r>
          </a:p>
          <a:p>
            <a:r>
              <a:rPr lang="pt-BR" dirty="0">
                <a:latin typeface="Corbel" panose="020B0503020204020204" pitchFamily="34" charset="0"/>
              </a:rPr>
              <a:t>Ocorre entre pessoas que pertencem ao mesmo nível de hierarquia. É um comportamento instigado pelo clima de competição exagerado entre colegas de trabalho. O assediador promove liderança negativa perante os que fazem intimidação ao colega, conduta que se aproxima do bullying, por ter como alvo vítimas vulneráveis.</a:t>
            </a:r>
          </a:p>
          <a:p>
            <a:endParaRPr lang="pt-BR" b="1" dirty="0">
              <a:latin typeface="Corbel" panose="020B0503020204020204" pitchFamily="34" charset="0"/>
            </a:endParaRPr>
          </a:p>
          <a:p>
            <a:r>
              <a:rPr lang="pt-BR" b="1" u="sng" dirty="0">
                <a:latin typeface="Corbel" panose="020B0503020204020204" pitchFamily="34" charset="0"/>
              </a:rPr>
              <a:t> 3) Assédio moral misto</a:t>
            </a:r>
          </a:p>
          <a:p>
            <a:r>
              <a:rPr lang="pt-BR" dirty="0">
                <a:latin typeface="Corbel" panose="020B0503020204020204" pitchFamily="34" charset="0"/>
              </a:rPr>
              <a:t> Consiste na acumulação do assédio moral vertical e do horizontal. A pessoa é assediada por superiores hierárquicos e também por colegas de trabalho. Em geral, a iniciativa da agressão começa sempre com um autor, fazendo com que os demais acabem seguindo o mesmo comportamento</a:t>
            </a:r>
          </a:p>
        </p:txBody>
      </p:sp>
    </p:spTree>
    <p:extLst>
      <p:ext uri="{BB962C8B-B14F-4D97-AF65-F5344CB8AC3E}">
        <p14:creationId xmlns:p14="http://schemas.microsoft.com/office/powerpoint/2010/main" val="208557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C8238190-B93F-A69F-35A3-7D4488616F67}"/>
              </a:ext>
            </a:extLst>
          </p:cNvPr>
          <p:cNvSpPr txBox="1"/>
          <p:nvPr/>
        </p:nvSpPr>
        <p:spPr>
          <a:xfrm>
            <a:off x="110836" y="124691"/>
            <a:ext cx="11970327" cy="6186309"/>
          </a:xfrm>
          <a:prstGeom prst="rect">
            <a:avLst/>
          </a:prstGeom>
          <a:noFill/>
        </p:spPr>
        <p:txBody>
          <a:bodyPr wrap="square" rtlCol="0">
            <a:spAutoFit/>
          </a:bodyPr>
          <a:lstStyle/>
          <a:p>
            <a:r>
              <a:rPr lang="pt-BR" sz="2800" dirty="0"/>
              <a:t>Situações e assédio moral:</a:t>
            </a:r>
          </a:p>
          <a:p>
            <a:endParaRPr lang="pt-BR" sz="1600" dirty="0"/>
          </a:p>
          <a:p>
            <a:r>
              <a:rPr lang="pt-BR" sz="1600" dirty="0"/>
              <a:t>Retirar a autonomia do colaborador ou contestar, a todo o momento, suas decisões; </a:t>
            </a:r>
          </a:p>
          <a:p>
            <a:endParaRPr lang="pt-BR" sz="1600" dirty="0"/>
          </a:p>
          <a:p>
            <a:r>
              <a:rPr lang="pt-BR" sz="1600" dirty="0"/>
              <a:t>Sobrecarregar o colaborador com novas tarefas ou retirar o trabalho que habitualmente competia a ele executar, provocando a sensação de inutilidade e de incompetência;</a:t>
            </a:r>
          </a:p>
          <a:p>
            <a:endParaRPr lang="pt-BR" sz="1600" dirty="0"/>
          </a:p>
          <a:p>
            <a:r>
              <a:rPr lang="pt-BR" sz="1600" dirty="0"/>
              <a:t>Ignorar a presença do assediado, dirigindo-se apenas aos demais colaboradores; </a:t>
            </a:r>
          </a:p>
          <a:p>
            <a:endParaRPr lang="pt-BR" sz="1600" dirty="0"/>
          </a:p>
          <a:p>
            <a:r>
              <a:rPr lang="pt-BR" sz="1600" dirty="0"/>
              <a:t>Passar tarefas humilhantes; -Gritar ou falar de forma desrespeitosa; </a:t>
            </a:r>
          </a:p>
          <a:p>
            <a:endParaRPr lang="pt-BR" sz="1600" dirty="0"/>
          </a:p>
          <a:p>
            <a:r>
              <a:rPr lang="pt-BR" sz="1600" dirty="0"/>
              <a:t>Espalhar rumores ou divulgar boatos ofensivos a respeito do colaborador; </a:t>
            </a:r>
          </a:p>
          <a:p>
            <a:endParaRPr lang="pt-BR" sz="1600" dirty="0"/>
          </a:p>
          <a:p>
            <a:r>
              <a:rPr lang="pt-BR" sz="1600" dirty="0"/>
              <a:t>Não levar em conta seus problemas de saúde;</a:t>
            </a:r>
          </a:p>
          <a:p>
            <a:endParaRPr lang="pt-BR" sz="1600" dirty="0"/>
          </a:p>
          <a:p>
            <a:r>
              <a:rPr lang="pt-BR" sz="1600" dirty="0"/>
              <a:t>Criticar a vida particular da vítima; </a:t>
            </a:r>
          </a:p>
          <a:p>
            <a:endParaRPr lang="pt-BR" sz="1600" dirty="0"/>
          </a:p>
          <a:p>
            <a:r>
              <a:rPr lang="pt-BR" sz="1600" dirty="0"/>
              <a:t>Atribuir apelidos pejorativos; -Impor punições vexatórias (dancinhas, prendas); </a:t>
            </a:r>
          </a:p>
          <a:p>
            <a:endParaRPr lang="pt-BR" sz="1600" dirty="0"/>
          </a:p>
          <a:p>
            <a:r>
              <a:rPr lang="pt-BR" sz="1600" dirty="0"/>
              <a:t>Postar mensagens depreciativas em grupos nas redes sociais; </a:t>
            </a:r>
          </a:p>
          <a:p>
            <a:endParaRPr lang="pt-BR" sz="1600" dirty="0"/>
          </a:p>
          <a:p>
            <a:r>
              <a:rPr lang="pt-BR" sz="1600" dirty="0"/>
              <a:t>Evitar a comunicação direta, dirigindo-se à vítima apenas por e-mail, bilhetes ou terceiros e outras formas de comunicação indireta;</a:t>
            </a:r>
          </a:p>
          <a:p>
            <a:endParaRPr lang="pt-BR" sz="1600" dirty="0"/>
          </a:p>
          <a:p>
            <a:r>
              <a:rPr lang="pt-BR" sz="1600" dirty="0"/>
              <a:t>Isolar fisicamente o colaborador para que não haja comunicação com os demais colegas</a:t>
            </a:r>
          </a:p>
        </p:txBody>
      </p:sp>
    </p:spTree>
    <p:extLst>
      <p:ext uri="{BB962C8B-B14F-4D97-AF65-F5344CB8AC3E}">
        <p14:creationId xmlns:p14="http://schemas.microsoft.com/office/powerpoint/2010/main" val="173767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FB70A7CC-2B4B-B8C4-77E1-3A3B24BC3E1E}"/>
              </a:ext>
            </a:extLst>
          </p:cNvPr>
          <p:cNvSpPr txBox="1"/>
          <p:nvPr/>
        </p:nvSpPr>
        <p:spPr>
          <a:xfrm>
            <a:off x="207818" y="207818"/>
            <a:ext cx="11513127" cy="63401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a:ln>
                  <a:noFill/>
                </a:ln>
                <a:solidFill>
                  <a:prstClr val="black"/>
                </a:solidFill>
                <a:effectLst/>
                <a:uLnTx/>
                <a:uFillTx/>
                <a:latin typeface="Calibri" panose="020F0502020204030204"/>
                <a:ea typeface="+mn-ea"/>
                <a:cs typeface="+mn-cs"/>
              </a:rPr>
              <a:t>Situações e assédio moral: (continuação)</a:t>
            </a:r>
          </a:p>
          <a:p>
            <a:endParaRPr lang="pt-BR" dirty="0"/>
          </a:p>
          <a:p>
            <a:r>
              <a:rPr lang="pt-BR" dirty="0"/>
              <a:t>Desconsiderar ou ironizar, injustificadamente, as opiniões da vítima; </a:t>
            </a:r>
          </a:p>
          <a:p>
            <a:endParaRPr lang="pt-BR" dirty="0"/>
          </a:p>
          <a:p>
            <a:r>
              <a:rPr lang="pt-BR" dirty="0"/>
              <a:t>Retirar cargos e funções sem motivo justo; </a:t>
            </a:r>
          </a:p>
          <a:p>
            <a:endParaRPr lang="pt-BR" dirty="0"/>
          </a:p>
          <a:p>
            <a:r>
              <a:rPr lang="pt-BR" dirty="0"/>
              <a:t>Impor condições e regras de trabalho personalizadas, diferentes das que são cobradas dos outros profissionais; </a:t>
            </a:r>
          </a:p>
          <a:p>
            <a:endParaRPr lang="pt-BR" dirty="0"/>
          </a:p>
          <a:p>
            <a:r>
              <a:rPr lang="pt-BR" dirty="0"/>
              <a:t>Delegar tarefas impossíveis de serem cumpridas ou determinar prazos incompatíveis para finalização de um trabalho; </a:t>
            </a:r>
          </a:p>
          <a:p>
            <a:endParaRPr lang="pt-BR" dirty="0"/>
          </a:p>
          <a:p>
            <a:r>
              <a:rPr lang="pt-BR" dirty="0"/>
              <a:t>Manipular informações, deixando de repassá-las com a devida antecedência necessária para que o colaborador realize suas atividades; - </a:t>
            </a:r>
          </a:p>
          <a:p>
            <a:endParaRPr lang="pt-BR" dirty="0"/>
          </a:p>
          <a:p>
            <a:r>
              <a:rPr lang="pt-BR" dirty="0"/>
              <a:t>Vigilância excessiva; - </a:t>
            </a:r>
          </a:p>
          <a:p>
            <a:endParaRPr lang="pt-BR" dirty="0"/>
          </a:p>
          <a:p>
            <a:r>
              <a:rPr lang="pt-BR" dirty="0"/>
              <a:t>Limitar o número de vezes que o colaborador vai ao banheiro e monitorar o tempo que lá ele permanece; -</a:t>
            </a:r>
          </a:p>
          <a:p>
            <a:r>
              <a:rPr lang="pt-BR" dirty="0"/>
              <a:t>Advertir arbitrariamente; e  </a:t>
            </a:r>
          </a:p>
          <a:p>
            <a:endParaRPr lang="pt-BR" dirty="0"/>
          </a:p>
          <a:p>
            <a:r>
              <a:rPr lang="pt-BR" dirty="0"/>
              <a:t>Instigar o controle de um colaborador por outro, criando um controle fora do contexto da estrutura hierárquica, para gerar desconfiança e evitar a solidariedade entre colegas</a:t>
            </a:r>
          </a:p>
        </p:txBody>
      </p:sp>
    </p:spTree>
    <p:extLst>
      <p:ext uri="{BB962C8B-B14F-4D97-AF65-F5344CB8AC3E}">
        <p14:creationId xmlns:p14="http://schemas.microsoft.com/office/powerpoint/2010/main" val="4181211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F73B1C7F-DE91-222D-87EC-F67BCF8E6687}"/>
              </a:ext>
            </a:extLst>
          </p:cNvPr>
          <p:cNvSpPr txBox="1"/>
          <p:nvPr/>
        </p:nvSpPr>
        <p:spPr>
          <a:xfrm>
            <a:off x="360218" y="304800"/>
            <a:ext cx="11319164" cy="6370975"/>
          </a:xfrm>
          <a:prstGeom prst="rect">
            <a:avLst/>
          </a:prstGeom>
          <a:noFill/>
        </p:spPr>
        <p:txBody>
          <a:bodyPr wrap="square" rtlCol="0">
            <a:spAutoFit/>
          </a:bodyPr>
          <a:lstStyle/>
          <a:p>
            <a:endParaRPr lang="pt-BR" dirty="0"/>
          </a:p>
          <a:p>
            <a:endParaRPr lang="pt-BR" dirty="0"/>
          </a:p>
          <a:p>
            <a:pPr algn="just"/>
            <a:r>
              <a:rPr lang="pt-BR" sz="6000" b="1" i="1" u="sng" dirty="0">
                <a:latin typeface="Yu Gothic Light" panose="020B0300000000000000" pitchFamily="34" charset="-128"/>
                <a:ea typeface="Yu Gothic Light" panose="020B0300000000000000" pitchFamily="34" charset="-128"/>
              </a:rPr>
              <a:t>Atenção!</a:t>
            </a:r>
          </a:p>
          <a:p>
            <a:pPr algn="just"/>
            <a:endParaRPr lang="pt-BR" sz="3600" dirty="0"/>
          </a:p>
          <a:p>
            <a:pPr algn="just"/>
            <a:r>
              <a:rPr lang="pt-BR" sz="3600" dirty="0"/>
              <a:t> </a:t>
            </a:r>
            <a:r>
              <a:rPr lang="pt-BR" sz="3600" b="1" dirty="0">
                <a:latin typeface="Yu Gothic Light" panose="020B0300000000000000" pitchFamily="34" charset="-128"/>
                <a:ea typeface="Yu Gothic Light" panose="020B0300000000000000" pitchFamily="34" charset="-128"/>
              </a:rPr>
              <a:t>Situações isoladas podem causar dano moral, mas não necessariamente configuram assédio moral. Para que o assédio seja caracterizado, as </a:t>
            </a:r>
            <a:r>
              <a:rPr lang="pt-BR" sz="3600" b="1" u="sng" dirty="0">
                <a:latin typeface="Yu Gothic Light" panose="020B0300000000000000" pitchFamily="34" charset="-128"/>
                <a:ea typeface="Yu Gothic Light" panose="020B0300000000000000" pitchFamily="34" charset="-128"/>
              </a:rPr>
              <a:t>agressões</a:t>
            </a:r>
            <a:r>
              <a:rPr lang="pt-BR" sz="3600" b="1" dirty="0">
                <a:latin typeface="Yu Gothic Light" panose="020B0300000000000000" pitchFamily="34" charset="-128"/>
                <a:ea typeface="Yu Gothic Light" panose="020B0300000000000000" pitchFamily="34" charset="-128"/>
              </a:rPr>
              <a:t> devem ocorrer </a:t>
            </a:r>
            <a:r>
              <a:rPr lang="pt-BR" sz="3600" b="1" u="sng" dirty="0">
                <a:latin typeface="Yu Gothic Light" panose="020B0300000000000000" pitchFamily="34" charset="-128"/>
                <a:ea typeface="Yu Gothic Light" panose="020B0300000000000000" pitchFamily="34" charset="-128"/>
              </a:rPr>
              <a:t>repetidamente</a:t>
            </a:r>
            <a:r>
              <a:rPr lang="pt-BR" sz="3600" b="1" dirty="0">
                <a:latin typeface="Yu Gothic Light" panose="020B0300000000000000" pitchFamily="34" charset="-128"/>
                <a:ea typeface="Yu Gothic Light" panose="020B0300000000000000" pitchFamily="34" charset="-128"/>
              </a:rPr>
              <a:t>, por tempo </a:t>
            </a:r>
            <a:r>
              <a:rPr lang="pt-BR" sz="3600" b="1" u="sng" dirty="0">
                <a:latin typeface="Yu Gothic Light" panose="020B0300000000000000" pitchFamily="34" charset="-128"/>
                <a:ea typeface="Yu Gothic Light" panose="020B0300000000000000" pitchFamily="34" charset="-128"/>
              </a:rPr>
              <a:t>prolongado</a:t>
            </a:r>
            <a:r>
              <a:rPr lang="pt-BR" sz="3600" b="1" dirty="0">
                <a:latin typeface="Yu Gothic Light" panose="020B0300000000000000" pitchFamily="34" charset="-128"/>
                <a:ea typeface="Yu Gothic Light" panose="020B0300000000000000" pitchFamily="34" charset="-128"/>
              </a:rPr>
              <a:t>, e com a intenção de </a:t>
            </a:r>
            <a:r>
              <a:rPr lang="pt-BR" sz="3600" b="1" u="sng" dirty="0">
                <a:latin typeface="Yu Gothic Light" panose="020B0300000000000000" pitchFamily="34" charset="-128"/>
                <a:ea typeface="Yu Gothic Light" panose="020B0300000000000000" pitchFamily="34" charset="-128"/>
              </a:rPr>
              <a:t>prejudicar emocionalmente </a:t>
            </a:r>
            <a:r>
              <a:rPr lang="pt-BR" sz="3600" b="1" dirty="0">
                <a:latin typeface="Yu Gothic Light" panose="020B0300000000000000" pitchFamily="34" charset="-128"/>
                <a:ea typeface="Yu Gothic Light" panose="020B0300000000000000" pitchFamily="34" charset="-128"/>
              </a:rPr>
              <a:t>a vítima.</a:t>
            </a:r>
          </a:p>
          <a:p>
            <a:pPr algn="just"/>
            <a:endParaRPr lang="pt-BR" sz="3600" b="1" dirty="0">
              <a:latin typeface="Yu Gothic Light" panose="020B0300000000000000" pitchFamily="34" charset="-128"/>
              <a:ea typeface="Yu Gothic Light" panose="020B0300000000000000" pitchFamily="34" charset="-128"/>
            </a:endParaRPr>
          </a:p>
          <a:p>
            <a:pPr algn="just"/>
            <a:r>
              <a:rPr lang="pt-BR" sz="2400" b="1" dirty="0">
                <a:latin typeface="Yu Gothic Light" panose="020B0300000000000000" pitchFamily="34" charset="-128"/>
                <a:ea typeface="Yu Gothic Light" panose="020B0300000000000000" pitchFamily="34" charset="-128"/>
              </a:rPr>
              <a:t>(agressão, repetição prolongada e intenção de prejudicar emocionalmente)</a:t>
            </a:r>
          </a:p>
          <a:p>
            <a:pPr algn="just"/>
            <a:endParaRPr lang="pt-BR" sz="3600" b="1" dirty="0">
              <a:latin typeface="Yu Gothic Light" panose="020B0300000000000000" pitchFamily="34" charset="-128"/>
              <a:ea typeface="Yu Gothic Light" panose="020B0300000000000000" pitchFamily="34" charset="-128"/>
            </a:endParaRPr>
          </a:p>
        </p:txBody>
      </p:sp>
    </p:spTree>
    <p:extLst>
      <p:ext uri="{BB962C8B-B14F-4D97-AF65-F5344CB8AC3E}">
        <p14:creationId xmlns:p14="http://schemas.microsoft.com/office/powerpoint/2010/main" val="1077626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F31772BB-BA71-57B9-10B9-95D222887EFC}"/>
              </a:ext>
            </a:extLst>
          </p:cNvPr>
          <p:cNvSpPr txBox="1"/>
          <p:nvPr/>
        </p:nvSpPr>
        <p:spPr>
          <a:xfrm>
            <a:off x="387927" y="263236"/>
            <a:ext cx="11499273" cy="6186309"/>
          </a:xfrm>
          <a:prstGeom prst="rect">
            <a:avLst/>
          </a:prstGeom>
          <a:noFill/>
        </p:spPr>
        <p:txBody>
          <a:bodyPr wrap="square" rtlCol="0">
            <a:spAutoFit/>
          </a:bodyPr>
          <a:lstStyle/>
          <a:p>
            <a:r>
              <a:rPr lang="pt-BR" b="1" dirty="0">
                <a:latin typeface="Yu Gothic UI Semilight" panose="020B0400000000000000" pitchFamily="34" charset="-128"/>
                <a:ea typeface="Yu Gothic UI Semilight" panose="020B0400000000000000" pitchFamily="34" charset="-128"/>
              </a:rPr>
              <a:t>O QUE NÃO É ASSÉDIO?</a:t>
            </a:r>
          </a:p>
          <a:p>
            <a:endParaRPr lang="pt-BR" dirty="0">
              <a:latin typeface="Yu Gothic UI Semilight" panose="020B0400000000000000" pitchFamily="34" charset="-128"/>
              <a:ea typeface="Yu Gothic UI Semilight" panose="020B0400000000000000" pitchFamily="34" charset="-128"/>
            </a:endParaRPr>
          </a:p>
          <a:p>
            <a:r>
              <a:rPr lang="pt-BR" b="1" dirty="0">
                <a:latin typeface="Yu Gothic UI Semilight" panose="020B0400000000000000" pitchFamily="34" charset="-128"/>
                <a:ea typeface="Yu Gothic UI Semilight" panose="020B0400000000000000" pitchFamily="34" charset="-128"/>
              </a:rPr>
              <a:t>Exigências profissionais:</a:t>
            </a:r>
          </a:p>
          <a:p>
            <a:r>
              <a:rPr lang="pt-BR" dirty="0">
                <a:latin typeface="Yu Gothic UI Semilight" panose="020B0400000000000000" pitchFamily="34" charset="-128"/>
                <a:ea typeface="Yu Gothic UI Semilight" panose="020B0400000000000000" pitchFamily="34" charset="-128"/>
              </a:rPr>
              <a:t>Exigir que o trabalho seja cumprido com eficiência e estimular o cumprimento de metas não é assédio moral. Toda atividade apresenta certo grau de imposição a partir da definição de tarefas e de resultados a serem alcançados. No cotidiano do ambiente de trabalho, é natural existir cobranças, críticas e avaliações sobre o trabalho e o comportamento profissional dos colaboradores. Por isso, eventuais reclamações por tarefa não cumprida ou realizada com displicência não configuram assédio moral. </a:t>
            </a:r>
          </a:p>
          <a:p>
            <a:endParaRPr lang="pt-BR" b="1" dirty="0">
              <a:latin typeface="Yu Gothic UI Semilight" panose="020B0400000000000000" pitchFamily="34" charset="-128"/>
              <a:ea typeface="Yu Gothic UI Semilight" panose="020B0400000000000000" pitchFamily="34" charset="-128"/>
            </a:endParaRPr>
          </a:p>
          <a:p>
            <a:r>
              <a:rPr lang="pt-BR" b="1" dirty="0">
                <a:latin typeface="Yu Gothic UI Semilight" panose="020B0400000000000000" pitchFamily="34" charset="-128"/>
                <a:ea typeface="Yu Gothic UI Semilight" panose="020B0400000000000000" pitchFamily="34" charset="-128"/>
              </a:rPr>
              <a:t> Aumento do volume de trabalho:</a:t>
            </a:r>
          </a:p>
          <a:p>
            <a:r>
              <a:rPr lang="pt-BR" dirty="0">
                <a:latin typeface="Yu Gothic UI Semilight" panose="020B0400000000000000" pitchFamily="34" charset="-128"/>
                <a:ea typeface="Yu Gothic UI Semilight" panose="020B0400000000000000" pitchFamily="34" charset="-128"/>
              </a:rPr>
              <a:t>Dependendo do tipo de atividade desenvolvida, pode haver períodos de maior volume de trabalho. A realização de serviço extraordinário é possível, se dentro dos limites da legislação e por necessidade de serviço. A sobrecarga de trabalho só pode ser vista como assédio moral se usada para desqualificar especificamente um indivíduo ou se usada como forma de punição. – </a:t>
            </a:r>
          </a:p>
          <a:p>
            <a:endParaRPr lang="pt-BR" dirty="0">
              <a:latin typeface="Yu Gothic UI Semilight" panose="020B0400000000000000" pitchFamily="34" charset="-128"/>
              <a:ea typeface="Yu Gothic UI Semilight" panose="020B0400000000000000" pitchFamily="34" charset="-128"/>
            </a:endParaRPr>
          </a:p>
          <a:p>
            <a:r>
              <a:rPr lang="pt-BR" b="1" dirty="0">
                <a:latin typeface="Yu Gothic UI Semilight" panose="020B0400000000000000" pitchFamily="34" charset="-128"/>
                <a:ea typeface="Yu Gothic UI Semilight" panose="020B0400000000000000" pitchFamily="34" charset="-128"/>
              </a:rPr>
              <a:t>Uso de mecanismos tecnológicos de controle:</a:t>
            </a:r>
          </a:p>
          <a:p>
            <a:r>
              <a:rPr lang="pt-BR" dirty="0">
                <a:latin typeface="Yu Gothic UI Semilight" panose="020B0400000000000000" pitchFamily="34" charset="-128"/>
                <a:ea typeface="Yu Gothic UI Semilight" panose="020B0400000000000000" pitchFamily="34" charset="-128"/>
              </a:rPr>
              <a:t>Para gerir o quadro de pessoal, as organizações cada vez mais se utilizam de mecanismos tecnológicos de controle, como ponto eletrônico. Essas ferramentas não podem ser consideradas meios de intimidação, uma vez que servem para o controle da frequência e da assiduidade dos colaboradores. - Más condições de trabalho A condição física do ambiente de trabalho (ambiente pequeno e pouco iluminado, por exemplo) não representa assédio moral, a não ser que o profissional seja colocado nessas condições com o objetivo de desmerecê-lo frente aos demais</a:t>
            </a:r>
          </a:p>
        </p:txBody>
      </p:sp>
    </p:spTree>
    <p:extLst>
      <p:ext uri="{BB962C8B-B14F-4D97-AF65-F5344CB8AC3E}">
        <p14:creationId xmlns:p14="http://schemas.microsoft.com/office/powerpoint/2010/main" val="23542046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Tipo de Madei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i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i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TM03090434[[fn=Tipo de Madeira]]</Template>
  <TotalTime>44</TotalTime>
  <Words>2640</Words>
  <Application>Microsoft Office PowerPoint</Application>
  <PresentationFormat>Widescreen</PresentationFormat>
  <Paragraphs>166</Paragraphs>
  <Slides>19</Slides>
  <Notes>0</Notes>
  <HiddenSlides>0</HiddenSlides>
  <MMClips>0</MMClips>
  <ScaleCrop>false</ScaleCrop>
  <HeadingPairs>
    <vt:vector size="6" baseType="variant">
      <vt:variant>
        <vt:lpstr>Fontes usadas</vt:lpstr>
      </vt:variant>
      <vt:variant>
        <vt:i4>14</vt:i4>
      </vt:variant>
      <vt:variant>
        <vt:lpstr>Tema</vt:lpstr>
      </vt:variant>
      <vt:variant>
        <vt:i4>1</vt:i4>
      </vt:variant>
      <vt:variant>
        <vt:lpstr>Títulos de slides</vt:lpstr>
      </vt:variant>
      <vt:variant>
        <vt:i4>19</vt:i4>
      </vt:variant>
    </vt:vector>
  </HeadingPairs>
  <TitlesOfParts>
    <vt:vector size="34" baseType="lpstr">
      <vt:lpstr>Yu Gothic Light</vt:lpstr>
      <vt:lpstr>Yu Gothic UI Semilight</vt:lpstr>
      <vt:lpstr>Arial</vt:lpstr>
      <vt:lpstr>Arial Black</vt:lpstr>
      <vt:lpstr>Book Antiqua</vt:lpstr>
      <vt:lpstr>Bradley Hand ITC</vt:lpstr>
      <vt:lpstr>Calibri</vt:lpstr>
      <vt:lpstr>Corbel</vt:lpstr>
      <vt:lpstr>inherit</vt:lpstr>
      <vt:lpstr>MV Boli</vt:lpstr>
      <vt:lpstr>Roboto</vt:lpstr>
      <vt:lpstr>Rockwell</vt:lpstr>
      <vt:lpstr>Rockwell Condensed</vt:lpstr>
      <vt:lpstr>Wingdings</vt:lpstr>
      <vt:lpstr>Tipo de Madeira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ACER</dc:creator>
  <cp:lastModifiedBy>ACER</cp:lastModifiedBy>
  <cp:revision>4</cp:revision>
  <dcterms:created xsi:type="dcterms:W3CDTF">2023-09-04T17:25:08Z</dcterms:created>
  <dcterms:modified xsi:type="dcterms:W3CDTF">2023-09-11T09:16:32Z</dcterms:modified>
</cp:coreProperties>
</file>